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59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7" r:id="rId3"/>
    <p:sldId id="290" r:id="rId4"/>
    <p:sldId id="262" r:id="rId5"/>
    <p:sldId id="270" r:id="rId6"/>
    <p:sldId id="303" r:id="rId7"/>
    <p:sldId id="304" r:id="rId8"/>
    <p:sldId id="278" r:id="rId9"/>
    <p:sldId id="291" r:id="rId10"/>
    <p:sldId id="271" r:id="rId11"/>
    <p:sldId id="292" r:id="rId12"/>
    <p:sldId id="274" r:id="rId13"/>
    <p:sldId id="258" r:id="rId14"/>
    <p:sldId id="277" r:id="rId15"/>
    <p:sldId id="305" r:id="rId16"/>
    <p:sldId id="263" r:id="rId17"/>
    <p:sldId id="279" r:id="rId18"/>
    <p:sldId id="280" r:id="rId19"/>
    <p:sldId id="287" r:id="rId20"/>
    <p:sldId id="273" r:id="rId21"/>
    <p:sldId id="293" r:id="rId22"/>
    <p:sldId id="294" r:id="rId23"/>
    <p:sldId id="295" r:id="rId24"/>
    <p:sldId id="296" r:id="rId25"/>
    <p:sldId id="297" r:id="rId26"/>
    <p:sldId id="298" r:id="rId27"/>
    <p:sldId id="299" r:id="rId28"/>
    <p:sldId id="301" r:id="rId29"/>
    <p:sldId id="302" r:id="rId30"/>
    <p:sldId id="288" r:id="rId31"/>
    <p:sldId id="289" r:id="rId32"/>
    <p:sldId id="283" r:id="rId33"/>
  </p:sldIdLst>
  <p:sldSz cx="9144000" cy="6858000" type="screen4x3"/>
  <p:notesSz cx="6985000" cy="9271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18" autoAdjust="0"/>
    <p:restoredTop sz="94660"/>
  </p:normalViewPr>
  <p:slideViewPr>
    <p:cSldViewPr>
      <p:cViewPr varScale="1">
        <p:scale>
          <a:sx n="73" d="100"/>
          <a:sy n="73" d="100"/>
        </p:scale>
        <p:origin x="145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16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516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r">
              <a:defRPr sz="1200"/>
            </a:lvl1pPr>
          </a:lstStyle>
          <a:p>
            <a:fld id="{9A801D64-6E3C-4CEE-A3CD-0474FAEEDD0F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41"/>
            <a:ext cx="3026833" cy="465159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05841"/>
            <a:ext cx="3026833" cy="465159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r">
              <a:defRPr sz="1200"/>
            </a:lvl1pPr>
          </a:lstStyle>
          <a:p>
            <a:fld id="{32D18775-0EFC-4F2A-BCDF-976996F87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1168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00" cy="3476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98501" y="4403725"/>
            <a:ext cx="5587999" cy="4171950"/>
          </a:xfrm>
          <a:prstGeom prst="rect">
            <a:avLst/>
          </a:prstGeom>
          <a:noFill/>
          <a:ln>
            <a:noFill/>
          </a:ln>
        </p:spPr>
        <p:txBody>
          <a:bodyPr lIns="92870" tIns="92870" rIns="92870" bIns="92870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718679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98501" y="4403725"/>
            <a:ext cx="5587999" cy="4171950"/>
          </a:xfrm>
          <a:prstGeom prst="rect">
            <a:avLst/>
          </a:prstGeom>
        </p:spPr>
        <p:txBody>
          <a:bodyPr lIns="92870" tIns="92870" rIns="92870" bIns="92870" anchor="ctr" anchorCtr="0">
            <a:noAutofit/>
          </a:bodyPr>
          <a:lstStyle/>
          <a:p>
            <a:endParaRPr dirty="0"/>
          </a:p>
        </p:txBody>
      </p:sp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00" cy="3476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1677339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00" cy="3476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98501" y="4403725"/>
            <a:ext cx="5587999" cy="4171950"/>
          </a:xfrm>
          <a:prstGeom prst="rect">
            <a:avLst/>
          </a:prstGeom>
        </p:spPr>
        <p:txBody>
          <a:bodyPr lIns="92870" tIns="92870" rIns="92870" bIns="92870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6415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00" cy="3476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98501" y="4403725"/>
            <a:ext cx="5587999" cy="4171950"/>
          </a:xfrm>
          <a:prstGeom prst="rect">
            <a:avLst/>
          </a:prstGeom>
        </p:spPr>
        <p:txBody>
          <a:bodyPr lIns="92870" tIns="92870" rIns="92870" bIns="92870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34248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00" cy="3476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98501" y="4403725"/>
            <a:ext cx="5587999" cy="4171950"/>
          </a:xfrm>
          <a:prstGeom prst="rect">
            <a:avLst/>
          </a:prstGeom>
        </p:spPr>
        <p:txBody>
          <a:bodyPr lIns="92870" tIns="92870" rIns="92870" bIns="92870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480784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00" cy="3476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98501" y="4403725"/>
            <a:ext cx="5587999" cy="4171950"/>
          </a:xfrm>
          <a:prstGeom prst="rect">
            <a:avLst/>
          </a:prstGeom>
        </p:spPr>
        <p:txBody>
          <a:bodyPr lIns="92870" tIns="92870" rIns="92870" bIns="92870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82903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00" cy="3476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98501" y="4403725"/>
            <a:ext cx="5587999" cy="4171950"/>
          </a:xfrm>
          <a:prstGeom prst="rect">
            <a:avLst/>
          </a:prstGeom>
        </p:spPr>
        <p:txBody>
          <a:bodyPr lIns="92870" tIns="92870" rIns="92870" bIns="92870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42104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00" cy="3476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98501" y="4403725"/>
            <a:ext cx="5587999" cy="4171950"/>
          </a:xfrm>
          <a:prstGeom prst="rect">
            <a:avLst/>
          </a:prstGeom>
        </p:spPr>
        <p:txBody>
          <a:bodyPr lIns="92870" tIns="92870" rIns="92870" bIns="92870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03005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00" cy="3476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98501" y="4403725"/>
            <a:ext cx="5587999" cy="4171950"/>
          </a:xfrm>
          <a:prstGeom prst="rect">
            <a:avLst/>
          </a:prstGeom>
        </p:spPr>
        <p:txBody>
          <a:bodyPr lIns="92870" tIns="92870" rIns="92870" bIns="92870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096344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00" cy="3476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98501" y="4403725"/>
            <a:ext cx="5587999" cy="4171950"/>
          </a:xfrm>
          <a:prstGeom prst="rect">
            <a:avLst/>
          </a:prstGeom>
        </p:spPr>
        <p:txBody>
          <a:bodyPr lIns="92870" tIns="92870" rIns="92870" bIns="92870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36124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00" cy="3476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98501" y="4403725"/>
            <a:ext cx="5587999" cy="4171950"/>
          </a:xfrm>
          <a:prstGeom prst="rect">
            <a:avLst/>
          </a:prstGeom>
        </p:spPr>
        <p:txBody>
          <a:bodyPr lIns="92870" tIns="92870" rIns="92870" bIns="92870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4346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00" cy="3476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98501" y="4403725"/>
            <a:ext cx="5587999" cy="4171950"/>
          </a:xfrm>
          <a:prstGeom prst="rect">
            <a:avLst/>
          </a:prstGeom>
        </p:spPr>
        <p:txBody>
          <a:bodyPr lIns="92870" tIns="92870" rIns="92870" bIns="92870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8909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00" cy="3476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98501" y="4403725"/>
            <a:ext cx="5587999" cy="4171950"/>
          </a:xfrm>
          <a:prstGeom prst="rect">
            <a:avLst/>
          </a:prstGeom>
        </p:spPr>
        <p:txBody>
          <a:bodyPr lIns="92870" tIns="92870" rIns="92870" bIns="92870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62174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00" cy="3476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98501" y="4403725"/>
            <a:ext cx="5587999" cy="4171950"/>
          </a:xfrm>
          <a:prstGeom prst="rect">
            <a:avLst/>
          </a:prstGeom>
        </p:spPr>
        <p:txBody>
          <a:bodyPr lIns="92870" tIns="92870" rIns="92870" bIns="92870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7233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00" cy="3476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98501" y="4403725"/>
            <a:ext cx="5587999" cy="4171950"/>
          </a:xfrm>
          <a:prstGeom prst="rect">
            <a:avLst/>
          </a:prstGeom>
        </p:spPr>
        <p:txBody>
          <a:bodyPr lIns="92870" tIns="92870" rIns="92870" bIns="92870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98397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00" cy="3476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98501" y="4403725"/>
            <a:ext cx="5587999" cy="4171950"/>
          </a:xfrm>
          <a:prstGeom prst="rect">
            <a:avLst/>
          </a:prstGeom>
        </p:spPr>
        <p:txBody>
          <a:bodyPr lIns="92870" tIns="92870" rIns="92870" bIns="92870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45636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00" cy="3476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98501" y="4403725"/>
            <a:ext cx="5587999" cy="4171950"/>
          </a:xfrm>
          <a:prstGeom prst="rect">
            <a:avLst/>
          </a:prstGeom>
        </p:spPr>
        <p:txBody>
          <a:bodyPr lIns="92870" tIns="92870" rIns="92870" bIns="92870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278199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00" cy="3476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98501" y="4403725"/>
            <a:ext cx="5587999" cy="4171950"/>
          </a:xfrm>
          <a:prstGeom prst="rect">
            <a:avLst/>
          </a:prstGeom>
        </p:spPr>
        <p:txBody>
          <a:bodyPr lIns="92870" tIns="92870" rIns="92870" bIns="92870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17583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00" cy="3476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98501" y="4403725"/>
            <a:ext cx="5587999" cy="4171950"/>
          </a:xfrm>
          <a:prstGeom prst="rect">
            <a:avLst/>
          </a:prstGeom>
        </p:spPr>
        <p:txBody>
          <a:bodyPr lIns="92870" tIns="92870" rIns="92870" bIns="92870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09267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00" cy="3476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98501" y="4403725"/>
            <a:ext cx="5587999" cy="4171950"/>
          </a:xfrm>
          <a:prstGeom prst="rect">
            <a:avLst/>
          </a:prstGeom>
        </p:spPr>
        <p:txBody>
          <a:bodyPr lIns="92870" tIns="92870" rIns="92870" bIns="92870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61684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00" cy="3476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98501" y="4403725"/>
            <a:ext cx="5587999" cy="4171950"/>
          </a:xfrm>
          <a:prstGeom prst="rect">
            <a:avLst/>
          </a:prstGeom>
        </p:spPr>
        <p:txBody>
          <a:bodyPr lIns="92870" tIns="92870" rIns="92870" bIns="92870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34036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00" cy="3476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98501" y="4403725"/>
            <a:ext cx="5587999" cy="4171950"/>
          </a:xfrm>
          <a:prstGeom prst="rect">
            <a:avLst/>
          </a:prstGeom>
        </p:spPr>
        <p:txBody>
          <a:bodyPr lIns="92870" tIns="92870" rIns="92870" bIns="92870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26524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00" cy="3476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98501" y="4403725"/>
            <a:ext cx="5587999" cy="4171950"/>
          </a:xfrm>
          <a:prstGeom prst="rect">
            <a:avLst/>
          </a:prstGeom>
        </p:spPr>
        <p:txBody>
          <a:bodyPr lIns="92870" tIns="92870" rIns="92870" bIns="92870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8663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00" cy="3476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98501" y="4403725"/>
            <a:ext cx="5587999" cy="4171950"/>
          </a:xfrm>
          <a:prstGeom prst="rect">
            <a:avLst/>
          </a:prstGeom>
        </p:spPr>
        <p:txBody>
          <a:bodyPr lIns="92870" tIns="92870" rIns="92870" bIns="92870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94327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00" cy="3476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98501" y="4403725"/>
            <a:ext cx="5587999" cy="4171950"/>
          </a:xfrm>
          <a:prstGeom prst="rect">
            <a:avLst/>
          </a:prstGeom>
        </p:spPr>
        <p:txBody>
          <a:bodyPr lIns="92870" tIns="92870" rIns="92870" bIns="92870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51671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00" cy="3476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98501" y="4403725"/>
            <a:ext cx="5587999" cy="4171950"/>
          </a:xfrm>
          <a:prstGeom prst="rect">
            <a:avLst/>
          </a:prstGeom>
        </p:spPr>
        <p:txBody>
          <a:bodyPr lIns="92870" tIns="92870" rIns="92870" bIns="92870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480039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00" cy="3476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98501" y="4403725"/>
            <a:ext cx="5587999" cy="4171950"/>
          </a:xfrm>
          <a:prstGeom prst="rect">
            <a:avLst/>
          </a:prstGeom>
        </p:spPr>
        <p:txBody>
          <a:bodyPr lIns="92870" tIns="92870" rIns="92870" bIns="92870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39169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00" cy="3476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98501" y="4403725"/>
            <a:ext cx="5587999" cy="4171950"/>
          </a:xfrm>
          <a:prstGeom prst="rect">
            <a:avLst/>
          </a:prstGeom>
        </p:spPr>
        <p:txBody>
          <a:bodyPr lIns="92870" tIns="92870" rIns="92870" bIns="92870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35488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00" cy="3476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98501" y="4403725"/>
            <a:ext cx="5587999" cy="4171950"/>
          </a:xfrm>
          <a:prstGeom prst="rect">
            <a:avLst/>
          </a:prstGeom>
        </p:spPr>
        <p:txBody>
          <a:bodyPr lIns="92870" tIns="92870" rIns="92870" bIns="92870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677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00" cy="3476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98501" y="4403725"/>
            <a:ext cx="5587999" cy="4171950"/>
          </a:xfrm>
          <a:prstGeom prst="rect">
            <a:avLst/>
          </a:prstGeom>
        </p:spPr>
        <p:txBody>
          <a:bodyPr lIns="92870" tIns="92870" rIns="92870" bIns="92870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976645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00" cy="3476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98501" y="4403725"/>
            <a:ext cx="5587999" cy="4171950"/>
          </a:xfrm>
          <a:prstGeom prst="rect">
            <a:avLst/>
          </a:prstGeom>
        </p:spPr>
        <p:txBody>
          <a:bodyPr lIns="92870" tIns="92870" rIns="92870" bIns="92870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82591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00" cy="3476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98501" y="4403725"/>
            <a:ext cx="5587999" cy="4171950"/>
          </a:xfrm>
          <a:prstGeom prst="rect">
            <a:avLst/>
          </a:prstGeom>
        </p:spPr>
        <p:txBody>
          <a:bodyPr lIns="92870" tIns="92870" rIns="92870" bIns="92870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3641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00" cy="3476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98501" y="4403725"/>
            <a:ext cx="5587999" cy="4171950"/>
          </a:xfrm>
          <a:prstGeom prst="rect">
            <a:avLst/>
          </a:prstGeom>
        </p:spPr>
        <p:txBody>
          <a:bodyPr lIns="92870" tIns="92870" rIns="92870" bIns="92870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80112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228600" y="533400"/>
            <a:ext cx="8763000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228600" y="1219200"/>
            <a:ext cx="8763000" cy="38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1pPr>
            <a:lvl2pPr marL="742950" marR="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718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290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886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914400" y="6400800"/>
            <a:ext cx="19811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3403600" y="6400800"/>
            <a:ext cx="267335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6586538" y="6400800"/>
            <a:ext cx="2405062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 rot="5400000">
            <a:off x="4962524" y="2219325"/>
            <a:ext cx="5867400" cy="21907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 rot="5400000">
            <a:off x="504824" y="104775"/>
            <a:ext cx="5867400" cy="64198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914400" y="6400800"/>
            <a:ext cx="19811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3403600" y="6400800"/>
            <a:ext cx="267335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6586538" y="6400800"/>
            <a:ext cx="2405062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228600" y="381000"/>
            <a:ext cx="8763000" cy="76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914400" y="1524000"/>
            <a:ext cx="8077199" cy="472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914400" y="6400800"/>
            <a:ext cx="19811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3403600" y="6400800"/>
            <a:ext cx="267335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6586538" y="6400800"/>
            <a:ext cx="2405062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914400" y="6400800"/>
            <a:ext cx="19811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3403600" y="6400800"/>
            <a:ext cx="267335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6586538" y="6400800"/>
            <a:ext cx="2405062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228600" y="381000"/>
            <a:ext cx="8763000" cy="76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914400" y="1524000"/>
            <a:ext cx="3962399" cy="472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2"/>
          </p:nvPr>
        </p:nvSpPr>
        <p:spPr>
          <a:xfrm>
            <a:off x="5029200" y="1524000"/>
            <a:ext cx="3962399" cy="472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914400" y="6400800"/>
            <a:ext cx="19811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3403600" y="6400800"/>
            <a:ext cx="267335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6586538" y="6400800"/>
            <a:ext cx="2405062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914400" y="6400800"/>
            <a:ext cx="19811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403600" y="6400800"/>
            <a:ext cx="267335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6586538" y="6400800"/>
            <a:ext cx="2405062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228600" y="381000"/>
            <a:ext cx="8763000" cy="76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914400" y="6400800"/>
            <a:ext cx="19811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403600" y="6400800"/>
            <a:ext cx="267335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86538" y="6400800"/>
            <a:ext cx="2405062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914400" y="6400800"/>
            <a:ext cx="19811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3403600" y="6400800"/>
            <a:ext cx="267335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6586538" y="6400800"/>
            <a:ext cx="2405062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914400" y="6400800"/>
            <a:ext cx="19811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3403600" y="6400800"/>
            <a:ext cx="267335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6586538" y="6400800"/>
            <a:ext cx="2405062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228600" y="381000"/>
            <a:ext cx="8763000" cy="76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 rot="5400000">
            <a:off x="2590800" y="-152399"/>
            <a:ext cx="4724400" cy="8077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914400" y="6400800"/>
            <a:ext cx="19811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3403600" y="6400800"/>
            <a:ext cx="267335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6586538" y="6400800"/>
            <a:ext cx="2405062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228600" y="381000"/>
            <a:ext cx="8763000" cy="76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914400" y="1524000"/>
            <a:ext cx="8077199" cy="472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marR="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718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290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886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dt" idx="10"/>
          </p:nvPr>
        </p:nvSpPr>
        <p:spPr>
          <a:xfrm>
            <a:off x="914400" y="6400800"/>
            <a:ext cx="19811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ftr" idx="11"/>
          </p:nvPr>
        </p:nvSpPr>
        <p:spPr>
          <a:xfrm>
            <a:off x="3403600" y="6400800"/>
            <a:ext cx="267335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6586538" y="6400800"/>
            <a:ext cx="2405062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oo.gl/forms/F9YTQyVnvL4LggDn1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3" Type="http://schemas.openxmlformats.org/officeDocument/2006/relationships/slide" Target="slide3.xml"/><Relationship Id="rId7" Type="http://schemas.openxmlformats.org/officeDocument/2006/relationships/slide" Target="slide21.xml"/><Relationship Id="rId12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11" Type="http://schemas.openxmlformats.org/officeDocument/2006/relationships/image" Target="../media/image4.jpeg"/><Relationship Id="rId5" Type="http://schemas.openxmlformats.org/officeDocument/2006/relationships/slide" Target="slide16.xml"/><Relationship Id="rId10" Type="http://schemas.openxmlformats.org/officeDocument/2006/relationships/image" Target="../media/image3.jpeg"/><Relationship Id="rId4" Type="http://schemas.openxmlformats.org/officeDocument/2006/relationships/slide" Target="slide8.xml"/><Relationship Id="rId9" Type="http://schemas.openxmlformats.org/officeDocument/2006/relationships/slide" Target="slide3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cboe.org/Page/60696" TargetMode="External"/><Relationship Id="rId7" Type="http://schemas.openxmlformats.org/officeDocument/2006/relationships/image" Target="../media/image32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ctrTitle"/>
          </p:nvPr>
        </p:nvSpPr>
        <p:spPr>
          <a:xfrm>
            <a:off x="228600" y="304800"/>
            <a:ext cx="87630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5400" b="0" i="0" u="none" strike="noStrike" cap="none" baseline="0" dirty="0">
                <a:solidFill>
                  <a:schemeClr val="lt1"/>
                </a:solidFill>
                <a:sym typeface="Arial"/>
              </a:rPr>
              <a:t>Welcome to the </a:t>
            </a:r>
            <a:r>
              <a:rPr lang="en-US" sz="5400" dirty="0" smtClean="0">
                <a:solidFill>
                  <a:schemeClr val="lt1"/>
                </a:solidFill>
              </a:rPr>
              <a:t>LME</a:t>
            </a:r>
            <a:endParaRPr lang="en-US" sz="5400" b="0" i="0" u="none" strike="noStrike" cap="none" baseline="0" dirty="0">
              <a:solidFill>
                <a:schemeClr val="lt1"/>
              </a:solidFill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5400" dirty="0">
                <a:solidFill>
                  <a:schemeClr val="lt1"/>
                </a:solidFill>
              </a:rPr>
              <a:t>Media </a:t>
            </a:r>
            <a:r>
              <a:rPr lang="en-US" sz="5400" b="0" i="0" u="none" strike="noStrike" cap="none" baseline="0" dirty="0">
                <a:solidFill>
                  <a:schemeClr val="lt1"/>
                </a:solidFill>
                <a:sym typeface="Arial"/>
              </a:rPr>
              <a:t>Center</a:t>
            </a:r>
          </a:p>
        </p:txBody>
      </p:sp>
      <p:pic>
        <p:nvPicPr>
          <p:cNvPr id="82" name="Shape 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2209800"/>
            <a:ext cx="2362200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Shape 8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62200" y="4572000"/>
            <a:ext cx="2209800" cy="2285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Shape 8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34200" y="4648200"/>
            <a:ext cx="2209799" cy="2209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207817" y="348136"/>
            <a:ext cx="8763000" cy="762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en-US" sz="3600" dirty="0">
                <a:solidFill>
                  <a:schemeClr val="bg1"/>
                </a:solidFill>
              </a:rPr>
              <a:t>Rituals and Routines (Conti.)</a:t>
            </a: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741218" y="1423013"/>
            <a:ext cx="8229599" cy="1066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If students visit the media center individually or in small groups, they are no longer required to use the computer at the circulation desk to sign-in. </a:t>
            </a:r>
          </a:p>
        </p:txBody>
      </p:sp>
      <p:pic>
        <p:nvPicPr>
          <p:cNvPr id="100" name="Shape 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75" y="2281899"/>
            <a:ext cx="6582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875" y="5413975"/>
            <a:ext cx="6582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875" y="4625425"/>
            <a:ext cx="6582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3991" y="3612045"/>
            <a:ext cx="2424051" cy="2026760"/>
          </a:xfrm>
          <a:prstGeom prst="rect">
            <a:avLst/>
          </a:prstGeom>
        </p:spPr>
      </p:pic>
      <p:sp>
        <p:nvSpPr>
          <p:cNvPr id="12" name="Shape 99"/>
          <p:cNvSpPr txBox="1">
            <a:spLocks/>
          </p:cNvSpPr>
          <p:nvPr/>
        </p:nvSpPr>
        <p:spPr>
          <a:xfrm>
            <a:off x="392975" y="5791200"/>
            <a:ext cx="8361217" cy="106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/>
            <a:r>
              <a:rPr lang="en-US" sz="2800" dirty="0" smtClean="0"/>
              <a:t>The media specialist will perform this task for each student.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1824158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en-US" sz="3600" dirty="0">
                <a:solidFill>
                  <a:schemeClr val="bg1"/>
                </a:solidFill>
              </a:rPr>
              <a:t>Rituals and Routines (Conti.)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411887" y="1575078"/>
            <a:ext cx="5715000" cy="5261151"/>
          </a:xfrm>
        </p:spPr>
        <p:txBody>
          <a:bodyPr/>
          <a:lstStyle/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32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order for the media specialist to sign-in students, each student must provide her with the </a:t>
            </a:r>
            <a:r>
              <a:rPr lang="en-US" altLang="en-US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following:</a:t>
            </a:r>
            <a:endParaRPr lang="en-US" altLang="en-US" sz="3200" dirty="0">
              <a:solidFill>
                <a:schemeClr val="tx1"/>
              </a:solidFill>
            </a:endParaRPr>
          </a:p>
          <a:p>
            <a:pPr marL="685800" lvl="1" indent="-28575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Grade</a:t>
            </a:r>
            <a:endParaRPr lang="en-US" altLang="en-US" sz="2800" dirty="0">
              <a:solidFill>
                <a:schemeClr val="tx1"/>
              </a:solidFill>
            </a:endParaRPr>
          </a:p>
          <a:p>
            <a:pPr marL="685800" lvl="1" indent="-28575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Homeroom Teacher’s Name</a:t>
            </a:r>
            <a:endParaRPr lang="en-US" altLang="en-US" sz="2800" dirty="0">
              <a:solidFill>
                <a:schemeClr val="tx1"/>
              </a:solidFill>
            </a:endParaRPr>
          </a:p>
          <a:p>
            <a:pPr marL="685800" lvl="1" indent="-28575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First and Last Name</a:t>
            </a:r>
            <a:endParaRPr lang="en-US" altLang="en-US" sz="2800" dirty="0">
              <a:solidFill>
                <a:schemeClr val="tx1"/>
              </a:solidFill>
            </a:endParaRPr>
          </a:p>
          <a:p>
            <a:pPr marL="685800" lvl="1" indent="-28575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Purpose of </a:t>
            </a:r>
            <a:r>
              <a:rPr lang="en-US" altLang="en-US" sz="28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their 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Visit</a:t>
            </a:r>
            <a:endParaRPr lang="en-US" altLang="en-US" sz="2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100" name="Shape 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75" y="2281899"/>
            <a:ext cx="6582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875" y="5413975"/>
            <a:ext cx="6582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875" y="4625425"/>
            <a:ext cx="65820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2955" y="136824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6" name="Picture 4" descr="hand point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75" y="2050698"/>
            <a:ext cx="3790950" cy="478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46847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207817" y="348136"/>
            <a:ext cx="8763000" cy="762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en-US" sz="3600" dirty="0">
                <a:solidFill>
                  <a:schemeClr val="bg1"/>
                </a:solidFill>
              </a:rPr>
              <a:t>Rituals and Routines (Conti.)</a:t>
            </a:r>
          </a:p>
        </p:txBody>
      </p:sp>
      <p:pic>
        <p:nvPicPr>
          <p:cNvPr id="100" name="Shape 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75" y="2281899"/>
            <a:ext cx="6582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875" y="5413975"/>
            <a:ext cx="6582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875" y="4625425"/>
            <a:ext cx="65820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99"/>
          <p:cNvSpPr txBox="1">
            <a:spLocks/>
          </p:cNvSpPr>
          <p:nvPr/>
        </p:nvSpPr>
        <p:spPr>
          <a:xfrm>
            <a:off x="722076" y="1524000"/>
            <a:ext cx="8345724" cy="524618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-196850"/>
            <a:r>
              <a:rPr lang="en-US" sz="3200" dirty="0" smtClean="0"/>
              <a:t>After the media specialist has signed in the student, he/she can </a:t>
            </a:r>
            <a:r>
              <a:rPr lang="en-US" sz="3200" dirty="0"/>
              <a:t>p</a:t>
            </a:r>
            <a:r>
              <a:rPr lang="en-US" sz="3200" dirty="0" smtClean="0"/>
              <a:t>roceed to the shelves to search for a library book.</a:t>
            </a:r>
          </a:p>
          <a:p>
            <a:pPr marL="400050" lvl="1" indent="-196850"/>
            <a:r>
              <a:rPr lang="en-US" sz="3200" dirty="0">
                <a:solidFill>
                  <a:srgbClr val="FF0000"/>
                </a:solidFill>
              </a:rPr>
              <a:t>As a </a:t>
            </a:r>
            <a:r>
              <a:rPr lang="en-US" sz="3200" u="sng" dirty="0" smtClean="0">
                <a:solidFill>
                  <a:srgbClr val="FF0000"/>
                </a:solidFill>
              </a:rPr>
              <a:t>precaution</a:t>
            </a:r>
            <a:r>
              <a:rPr lang="en-US" sz="3200" dirty="0" smtClean="0">
                <a:solidFill>
                  <a:srgbClr val="FF0000"/>
                </a:solidFill>
              </a:rPr>
              <a:t>, students:</a:t>
            </a:r>
            <a:endParaRPr lang="en-US" sz="3200" dirty="0">
              <a:solidFill>
                <a:srgbClr val="FF0000"/>
              </a:solidFill>
            </a:endParaRPr>
          </a:p>
          <a:p>
            <a:pPr marL="800100" lvl="2" indent="-196850"/>
            <a:r>
              <a:rPr lang="en-US" sz="3200" dirty="0" smtClean="0">
                <a:solidFill>
                  <a:srgbClr val="FF0000"/>
                </a:solidFill>
              </a:rPr>
              <a:t>will </a:t>
            </a:r>
            <a:r>
              <a:rPr lang="en-US" sz="3200" dirty="0">
                <a:solidFill>
                  <a:srgbClr val="FF0000"/>
                </a:solidFill>
              </a:rPr>
              <a:t>no longer use shelf </a:t>
            </a:r>
            <a:endParaRPr lang="en-US" sz="3200" dirty="0" smtClean="0">
              <a:solidFill>
                <a:srgbClr val="FF0000"/>
              </a:solidFill>
            </a:endParaRPr>
          </a:p>
          <a:p>
            <a:pPr marL="603250" lvl="2" indent="0">
              <a:buNone/>
            </a:pP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 markers.</a:t>
            </a:r>
          </a:p>
          <a:p>
            <a:pPr marL="800100" lvl="2" indent="-196850"/>
            <a:r>
              <a:rPr lang="en-US" sz="3200" dirty="0">
                <a:solidFill>
                  <a:srgbClr val="FF0000"/>
                </a:solidFill>
              </a:rPr>
              <a:t>m</a:t>
            </a:r>
            <a:r>
              <a:rPr lang="en-US" sz="3200" dirty="0" smtClean="0">
                <a:solidFill>
                  <a:srgbClr val="FF0000"/>
                </a:solidFill>
              </a:rPr>
              <a:t>ust select books from the </a:t>
            </a:r>
          </a:p>
          <a:p>
            <a:pPr marL="603250" lvl="2" indent="0">
              <a:buNone/>
            </a:pP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top of the shelves ONLY!!!</a:t>
            </a:r>
          </a:p>
          <a:p>
            <a:pPr marL="603250" lvl="2" indent="0">
              <a:spcBef>
                <a:spcPts val="640"/>
              </a:spcBef>
              <a:buNone/>
            </a:pPr>
            <a:endParaRPr lang="en-US" sz="3200" dirty="0" smtClean="0"/>
          </a:p>
          <a:p>
            <a:pPr marL="742950" lvl="2" indent="-139700">
              <a:spcBef>
                <a:spcPts val="640"/>
              </a:spcBef>
            </a:pPr>
            <a:endParaRPr lang="en-US" sz="3200" dirty="0" smtClean="0"/>
          </a:p>
          <a:p>
            <a:pPr marL="1060450" lvl="3" indent="0">
              <a:spcBef>
                <a:spcPts val="640"/>
              </a:spcBef>
              <a:buNone/>
            </a:pPr>
            <a:endParaRPr lang="en-US" sz="3200" dirty="0">
              <a:solidFill>
                <a:srgbClr val="FF0000"/>
              </a:solidFill>
            </a:endParaRPr>
          </a:p>
          <a:p>
            <a:pPr marL="742950" lvl="2" indent="-139700">
              <a:spcBef>
                <a:spcPts val="640"/>
              </a:spcBef>
            </a:pPr>
            <a:endParaRPr lang="en-US" sz="32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09484" y="2767805"/>
            <a:ext cx="2078026" cy="1905001"/>
          </a:xfrm>
          <a:prstGeom prst="rect">
            <a:avLst/>
          </a:prstGeom>
        </p:spPr>
      </p:pic>
      <p:pic>
        <p:nvPicPr>
          <p:cNvPr id="1032" name="Picture 8" descr="Image previe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979304" y="4506113"/>
            <a:ext cx="20780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97612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en-US" sz="3600" dirty="0">
                <a:solidFill>
                  <a:schemeClr val="bg1"/>
                </a:solidFill>
              </a:rPr>
              <a:t>Rituals and Routines (Conti.)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 smtClean="0"/>
              <a:t>Once the student has retrieved a book from the top of a shelf, he/she can take it to the circulation desk so that it can be checked out in his/her name. </a:t>
            </a:r>
            <a:endParaRPr lang="en-US" sz="3200" dirty="0"/>
          </a:p>
        </p:txBody>
      </p:sp>
      <p:pic>
        <p:nvPicPr>
          <p:cNvPr id="100" name="Shape 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75" y="2281899"/>
            <a:ext cx="6582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875" y="5413975"/>
            <a:ext cx="6582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875" y="4625425"/>
            <a:ext cx="658200" cy="762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roup 9"/>
          <p:cNvGrpSpPr/>
          <p:nvPr/>
        </p:nvGrpSpPr>
        <p:grpSpPr>
          <a:xfrm>
            <a:off x="2514600" y="3657600"/>
            <a:ext cx="2743200" cy="2812997"/>
            <a:chOff x="2819400" y="4114800"/>
            <a:chExt cx="2280301" cy="235957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62400" y="4114800"/>
              <a:ext cx="1137301" cy="2359572"/>
            </a:xfrm>
            <a:prstGeom prst="rect">
              <a:avLst/>
            </a:prstGeom>
          </p:spPr>
        </p:pic>
        <p:cxnSp>
          <p:nvCxnSpPr>
            <p:cNvPr id="7" name="Straight Arrow Connector 6"/>
            <p:cNvCxnSpPr/>
            <p:nvPr/>
          </p:nvCxnSpPr>
          <p:spPr>
            <a:xfrm>
              <a:off x="2819400" y="5342864"/>
              <a:ext cx="1219200" cy="3810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207817" y="348136"/>
            <a:ext cx="8763000" cy="762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en-US" sz="3600" dirty="0">
                <a:solidFill>
                  <a:schemeClr val="bg1"/>
                </a:solidFill>
              </a:rPr>
              <a:t>Rituals and Routines (Conti.)</a:t>
            </a: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75817" y="1393959"/>
            <a:ext cx="8229599" cy="1066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sz="3200" dirty="0" smtClean="0"/>
              <a:t>At the circulation desk, students must state their grade, homeroom teacher’s name as well as their first and last name.</a:t>
            </a:r>
            <a:endParaRPr lang="en-US" sz="3200" dirty="0"/>
          </a:p>
        </p:txBody>
      </p:sp>
      <p:pic>
        <p:nvPicPr>
          <p:cNvPr id="100" name="Shape 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75" y="2281899"/>
            <a:ext cx="6582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875" y="5413975"/>
            <a:ext cx="6582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875" y="4625425"/>
            <a:ext cx="6582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0623" y="3200400"/>
            <a:ext cx="3577387" cy="312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743112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207817" y="348136"/>
            <a:ext cx="8763000" cy="762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en-US" sz="3600" dirty="0">
                <a:solidFill>
                  <a:schemeClr val="bg1"/>
                </a:solidFill>
              </a:rPr>
              <a:t>Rituals and Routines (Conti.)</a:t>
            </a:r>
          </a:p>
        </p:txBody>
      </p:sp>
      <p:pic>
        <p:nvPicPr>
          <p:cNvPr id="100" name="Shape 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75" y="2281899"/>
            <a:ext cx="6582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875" y="5413975"/>
            <a:ext cx="6582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875" y="4625425"/>
            <a:ext cx="65820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Shape 99"/>
          <p:cNvSpPr txBox="1">
            <a:spLocks/>
          </p:cNvSpPr>
          <p:nvPr/>
        </p:nvSpPr>
        <p:spPr>
          <a:xfrm>
            <a:off x="609600" y="1456974"/>
            <a:ext cx="8229599" cy="106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dirty="0" smtClean="0"/>
              <a:t>After the book has been checked out in the student’s name, the student will exit the media center.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8401" y="3437824"/>
            <a:ext cx="4495800" cy="273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234040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228600" y="381000"/>
            <a:ext cx="8763000" cy="914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600" dirty="0">
                <a:solidFill>
                  <a:schemeClr val="bg1"/>
                </a:solidFill>
              </a:rPr>
              <a:t>Borrowing Library Books from the Media Center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914401" y="1524000"/>
            <a:ext cx="6934199" cy="5181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sz="3200" dirty="0"/>
              <a:t>Kindergarten students </a:t>
            </a:r>
            <a:r>
              <a:rPr lang="en-US" sz="3200" dirty="0" smtClean="0"/>
              <a:t>may checkout </a:t>
            </a:r>
            <a:r>
              <a:rPr lang="en-US" sz="3200" u="sng" dirty="0">
                <a:solidFill>
                  <a:srgbClr val="FF0000"/>
                </a:solidFill>
              </a:rPr>
              <a:t>one</a:t>
            </a:r>
            <a:r>
              <a:rPr lang="en-US" sz="3200" dirty="0">
                <a:solidFill>
                  <a:srgbClr val="FF0000"/>
                </a:solidFill>
              </a:rPr>
              <a:t> library book at a time</a:t>
            </a:r>
            <a:r>
              <a:rPr lang="en-US" sz="3200" dirty="0"/>
              <a:t>.</a:t>
            </a:r>
          </a:p>
          <a:p>
            <a:r>
              <a:rPr lang="en-US" sz="3200" dirty="0"/>
              <a:t>First through Fifth grade students may checkout </a:t>
            </a:r>
            <a:r>
              <a:rPr lang="en-US" sz="3200" u="sng" dirty="0">
                <a:solidFill>
                  <a:srgbClr val="FF0000"/>
                </a:solidFill>
              </a:rPr>
              <a:t>two</a:t>
            </a:r>
            <a:r>
              <a:rPr lang="en-US" sz="3200" dirty="0">
                <a:solidFill>
                  <a:srgbClr val="FF0000"/>
                </a:solidFill>
              </a:rPr>
              <a:t> library books at a time</a:t>
            </a:r>
            <a:r>
              <a:rPr lang="en-US" sz="3200" dirty="0"/>
              <a:t>.</a:t>
            </a:r>
          </a:p>
          <a:p>
            <a:r>
              <a:rPr lang="en-US" sz="3200" dirty="0"/>
              <a:t> All students may checkout library books for two weeks.</a:t>
            </a:r>
          </a:p>
          <a:p>
            <a:r>
              <a:rPr lang="en-US" sz="3200" dirty="0"/>
              <a:t>All students are responsible for the library books that they checkout.</a:t>
            </a:r>
          </a:p>
          <a:p>
            <a:pPr marL="203200" indent="0">
              <a:buNone/>
            </a:pPr>
            <a:endParaRPr lang="en-US" sz="3200" dirty="0"/>
          </a:p>
        </p:txBody>
      </p:sp>
      <p:pic>
        <p:nvPicPr>
          <p:cNvPr id="145" name="Shape 1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75" y="2281899"/>
            <a:ext cx="6582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Shape 1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875" y="5413975"/>
            <a:ext cx="6582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Shape 14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875" y="4625425"/>
            <a:ext cx="6582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readi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524086"/>
            <a:ext cx="2574924" cy="3181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228600" y="381000"/>
            <a:ext cx="8763000" cy="914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600" dirty="0">
                <a:solidFill>
                  <a:schemeClr val="bg1"/>
                </a:solidFill>
              </a:rPr>
              <a:t>Borrowing Library Books from the Media Center (Conti.)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914401" y="1438491"/>
            <a:ext cx="8077199" cy="167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sz="3200" dirty="0"/>
              <a:t>When students return their library </a:t>
            </a:r>
            <a:r>
              <a:rPr lang="en-US" sz="3200" dirty="0" smtClean="0"/>
              <a:t>book </a:t>
            </a:r>
            <a:r>
              <a:rPr lang="en-US" sz="3200" dirty="0"/>
              <a:t>to the media center, they are expected to place </a:t>
            </a:r>
            <a:r>
              <a:rPr lang="en-US" sz="3200" dirty="0" smtClean="0"/>
              <a:t>their </a:t>
            </a:r>
            <a:r>
              <a:rPr lang="en-US" sz="3200" dirty="0"/>
              <a:t>library </a:t>
            </a:r>
            <a:r>
              <a:rPr lang="en-US" sz="3200" dirty="0" smtClean="0"/>
              <a:t>book(s) in the book return slot. </a:t>
            </a:r>
            <a:r>
              <a:rPr lang="en-US" sz="3200" dirty="0" smtClean="0"/>
              <a:t>These books will have to quarantine for 5 days.</a:t>
            </a:r>
            <a:endParaRPr lang="en-US" sz="3200" dirty="0"/>
          </a:p>
          <a:p>
            <a:pPr lvl="0" rtl="0">
              <a:spcBef>
                <a:spcPts val="0"/>
              </a:spcBef>
              <a:buNone/>
            </a:pPr>
            <a:endParaRPr lang="en-US" dirty="0"/>
          </a:p>
          <a:p>
            <a:pPr lvl="0" rtl="0">
              <a:spcBef>
                <a:spcPts val="0"/>
              </a:spcBef>
              <a:buNone/>
            </a:pPr>
            <a:endParaRPr lang="en-US" dirty="0"/>
          </a:p>
        </p:txBody>
      </p:sp>
      <p:pic>
        <p:nvPicPr>
          <p:cNvPr id="145" name="Shape 1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75" y="2281899"/>
            <a:ext cx="6582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Shape 1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875" y="5413975"/>
            <a:ext cx="6582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Shape 14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875" y="4625425"/>
            <a:ext cx="6582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Książkowa lista przebojów ~ BIBLIOTEK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962400"/>
            <a:ext cx="2540503" cy="239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62166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228600" y="381000"/>
            <a:ext cx="8763000" cy="914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600" dirty="0">
                <a:solidFill>
                  <a:schemeClr val="bg1"/>
                </a:solidFill>
              </a:rPr>
              <a:t>Borrowing Library Books from the Media Center (Conti.)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914400" y="1524000"/>
            <a:ext cx="8077199" cy="1066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sz="3200" dirty="0"/>
              <a:t>Checkout/Overdue notices will be sent out at the end of each grading period.</a:t>
            </a:r>
          </a:p>
          <a:p>
            <a:pPr lvl="0" rtl="0">
              <a:spcBef>
                <a:spcPts val="0"/>
              </a:spcBef>
              <a:buNone/>
            </a:pPr>
            <a:endParaRPr lang="en-US" dirty="0"/>
          </a:p>
          <a:p>
            <a:pPr lvl="0" rtl="0">
              <a:spcBef>
                <a:spcPts val="0"/>
              </a:spcBef>
              <a:buNone/>
            </a:pPr>
            <a:endParaRPr lang="en-US" dirty="0"/>
          </a:p>
        </p:txBody>
      </p:sp>
      <p:pic>
        <p:nvPicPr>
          <p:cNvPr id="145" name="Shape 1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75" y="2281899"/>
            <a:ext cx="6582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Shape 1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875" y="5413975"/>
            <a:ext cx="6582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Shape 14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875" y="4625425"/>
            <a:ext cx="65820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144"/>
          <p:cNvSpPr txBox="1">
            <a:spLocks/>
          </p:cNvSpPr>
          <p:nvPr/>
        </p:nvSpPr>
        <p:spPr>
          <a:xfrm>
            <a:off x="907055" y="2537375"/>
            <a:ext cx="8077199" cy="9678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dirty="0"/>
              <a:t>Late fees are not charged.</a:t>
            </a:r>
          </a:p>
          <a:p>
            <a:pPr>
              <a:spcBef>
                <a:spcPts val="0"/>
              </a:spcBef>
              <a:buFont typeface="Arial"/>
              <a:buNone/>
            </a:pPr>
            <a:endParaRPr lang="en-US" dirty="0"/>
          </a:p>
          <a:p>
            <a:pPr>
              <a:spcBef>
                <a:spcPts val="0"/>
              </a:spcBef>
              <a:buFont typeface="Arial"/>
              <a:buNone/>
            </a:pPr>
            <a:endParaRPr lang="en-US" dirty="0"/>
          </a:p>
        </p:txBody>
      </p:sp>
      <p:sp>
        <p:nvSpPr>
          <p:cNvPr id="10" name="Shape 144"/>
          <p:cNvSpPr txBox="1">
            <a:spLocks/>
          </p:cNvSpPr>
          <p:nvPr/>
        </p:nvSpPr>
        <p:spPr>
          <a:xfrm>
            <a:off x="907054" y="3101425"/>
            <a:ext cx="8077199" cy="10895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dirty="0"/>
              <a:t>Students must pay for lost or damaged books.</a:t>
            </a:r>
          </a:p>
          <a:p>
            <a:pPr>
              <a:spcBef>
                <a:spcPts val="0"/>
              </a:spcBef>
              <a:buFont typeface="Arial"/>
              <a:buNone/>
            </a:pPr>
            <a:endParaRPr lang="en-US" dirty="0"/>
          </a:p>
          <a:p>
            <a:pPr>
              <a:spcBef>
                <a:spcPts val="0"/>
              </a:spcBef>
              <a:buFont typeface="Arial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97972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228600" y="381000"/>
            <a:ext cx="8763000" cy="762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Lexile Measure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756045" y="1461959"/>
            <a:ext cx="8235556" cy="510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2800" dirty="0" smtClean="0"/>
              <a:t>It is imperative that students obtain</a:t>
            </a:r>
          </a:p>
          <a:p>
            <a:pPr marL="203200" indent="0">
              <a:spcBef>
                <a:spcPts val="0"/>
              </a:spcBef>
              <a:buNone/>
            </a:pPr>
            <a:r>
              <a:rPr lang="en-US" sz="2800" dirty="0" smtClean="0"/>
              <a:t> their </a:t>
            </a:r>
            <a:r>
              <a:rPr lang="en-US" sz="2800" u="sng" dirty="0" smtClean="0"/>
              <a:t>current</a:t>
            </a:r>
            <a:r>
              <a:rPr lang="en-US" sz="2800" dirty="0" smtClean="0"/>
              <a:t> Lexile Measure (Reading</a:t>
            </a:r>
          </a:p>
          <a:p>
            <a:pPr marL="203200" indent="0">
              <a:spcBef>
                <a:spcPts val="0"/>
              </a:spcBef>
              <a:buNone/>
            </a:pPr>
            <a:r>
              <a:rPr lang="en-US" sz="2800" dirty="0" smtClean="0"/>
              <a:t> Level) from their teacher.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Students will use the Accelerated</a:t>
            </a:r>
            <a:endParaRPr lang="en-US" sz="2800" dirty="0"/>
          </a:p>
          <a:p>
            <a:pPr marL="203200" indent="0">
              <a:spcBef>
                <a:spcPts val="0"/>
              </a:spcBef>
              <a:buNone/>
            </a:pPr>
            <a:r>
              <a:rPr lang="en-US" sz="2800" dirty="0" smtClean="0"/>
              <a:t> Reader to Lexile Conversion Chart</a:t>
            </a:r>
          </a:p>
          <a:p>
            <a:pPr marL="203200" indent="0">
              <a:spcBef>
                <a:spcPts val="0"/>
              </a:spcBef>
              <a:buNone/>
            </a:pPr>
            <a:r>
              <a:rPr lang="en-US" sz="2800" dirty="0" smtClean="0"/>
              <a:t> to help them locate books within</a:t>
            </a:r>
          </a:p>
          <a:p>
            <a:pPr marL="203200" indent="0">
              <a:spcBef>
                <a:spcPts val="0"/>
              </a:spcBef>
              <a:buNone/>
            </a:pPr>
            <a:r>
              <a:rPr lang="en-US" sz="2800" dirty="0"/>
              <a:t> </a:t>
            </a:r>
            <a:r>
              <a:rPr lang="en-US" sz="2800" dirty="0" smtClean="0"/>
              <a:t>their Lexile Range (on their reading</a:t>
            </a:r>
          </a:p>
          <a:p>
            <a:pPr marL="203200" indent="0">
              <a:spcBef>
                <a:spcPts val="0"/>
              </a:spcBef>
              <a:buNone/>
            </a:pPr>
            <a:r>
              <a:rPr lang="en-US" sz="2800" dirty="0"/>
              <a:t> </a:t>
            </a:r>
            <a:r>
              <a:rPr lang="en-US" sz="2800" dirty="0" smtClean="0"/>
              <a:t>level).</a:t>
            </a:r>
          </a:p>
          <a:p>
            <a:pPr lvl="1">
              <a:spcBef>
                <a:spcPts val="0"/>
              </a:spcBef>
            </a:pPr>
            <a:r>
              <a:rPr lang="en-US" sz="2800" dirty="0" smtClean="0"/>
              <a:t>There are several charts on the</a:t>
            </a:r>
          </a:p>
          <a:p>
            <a:pPr marL="635000" lvl="1" indent="0">
              <a:spcBef>
                <a:spcPts val="0"/>
              </a:spcBef>
              <a:buNone/>
            </a:pPr>
            <a:r>
              <a:rPr lang="en-US" sz="2800" dirty="0"/>
              <a:t> </a:t>
            </a:r>
            <a:r>
              <a:rPr lang="en-US" sz="2800" dirty="0" smtClean="0"/>
              <a:t>wall in the media center and one</a:t>
            </a:r>
          </a:p>
          <a:p>
            <a:pPr marL="635000" lvl="1" indent="0">
              <a:spcBef>
                <a:spcPts val="0"/>
              </a:spcBef>
              <a:buNone/>
            </a:pPr>
            <a:r>
              <a:rPr lang="en-US" sz="2800" dirty="0" smtClean="0"/>
              <a:t> </a:t>
            </a:r>
            <a:r>
              <a:rPr lang="en-US" sz="2800" dirty="0"/>
              <a:t>posted </a:t>
            </a:r>
            <a:r>
              <a:rPr lang="en-US" sz="2800" dirty="0" smtClean="0"/>
              <a:t>on the school’s website</a:t>
            </a:r>
          </a:p>
          <a:p>
            <a:pPr marL="635000" lvl="1" indent="0">
              <a:spcBef>
                <a:spcPts val="0"/>
              </a:spcBef>
              <a:buNone/>
            </a:pPr>
            <a:r>
              <a:rPr lang="en-US" sz="2800" dirty="0" smtClean="0"/>
              <a:t> </a:t>
            </a:r>
            <a:r>
              <a:rPr lang="en-US" sz="2800" dirty="0"/>
              <a:t>under media </a:t>
            </a:r>
            <a:r>
              <a:rPr lang="en-US" sz="2800" dirty="0" smtClean="0"/>
              <a:t>center.</a:t>
            </a:r>
          </a:p>
        </p:txBody>
      </p:sp>
      <p:pic>
        <p:nvPicPr>
          <p:cNvPr id="91" name="Shape 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75" y="2281899"/>
            <a:ext cx="6582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875" y="5413975"/>
            <a:ext cx="6582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Shape 9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875" y="4625425"/>
            <a:ext cx="6582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6600" y="1534963"/>
            <a:ext cx="1733861" cy="527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40399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228600" y="381000"/>
            <a:ext cx="8763000" cy="762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Media Center Orientation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914400" y="1598362"/>
            <a:ext cx="8077200" cy="373563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3600" dirty="0" smtClean="0">
                <a:latin typeface="Jokerman" panose="04090605060D06020702" pitchFamily="82" charset="0"/>
                <a:hlinkClick r:id="rId3" action="ppaction://hlinksldjump"/>
              </a:rPr>
              <a:t>General Information</a:t>
            </a:r>
            <a:endParaRPr lang="en-US" sz="3600" dirty="0" smtClean="0">
              <a:latin typeface="Jokerman" panose="04090605060D06020702" pitchFamily="82" charset="0"/>
            </a:endParaRPr>
          </a:p>
          <a:p>
            <a:pPr>
              <a:spcBef>
                <a:spcPts val="0"/>
              </a:spcBef>
            </a:pPr>
            <a:r>
              <a:rPr lang="en-US" sz="3600" dirty="0" smtClean="0">
                <a:latin typeface="Gigi" panose="04040504061007020D02" pitchFamily="82" charset="0"/>
                <a:hlinkClick r:id="rId4" action="ppaction://hlinksldjump"/>
              </a:rPr>
              <a:t>Rituals and Routines</a:t>
            </a:r>
            <a:endParaRPr lang="en-US" sz="3600" dirty="0" smtClean="0">
              <a:latin typeface="Gigi" panose="04040504061007020D02" pitchFamily="82" charset="0"/>
            </a:endParaRPr>
          </a:p>
          <a:p>
            <a:pPr>
              <a:spcBef>
                <a:spcPts val="0"/>
              </a:spcBef>
            </a:pPr>
            <a:r>
              <a:rPr lang="en-US" sz="3600" dirty="0" smtClean="0">
                <a:latin typeface="Chiller" panose="04020404031007020602" pitchFamily="82" charset="0"/>
                <a:hlinkClick r:id="rId5" action="ppaction://hlinksldjump"/>
              </a:rPr>
              <a:t>Borrowing Library Books </a:t>
            </a:r>
            <a:endParaRPr lang="en-US" sz="3600" dirty="0" smtClean="0">
              <a:latin typeface="Chiller" panose="04020404031007020602" pitchFamily="82" charset="0"/>
            </a:endParaRPr>
          </a:p>
          <a:p>
            <a:pPr>
              <a:spcBef>
                <a:spcPts val="0"/>
              </a:spcBef>
            </a:pPr>
            <a:r>
              <a:rPr lang="en-US" sz="3600" dirty="0" smtClean="0">
                <a:latin typeface="Bauhaus 93" panose="04030905020B02020C02" pitchFamily="82" charset="0"/>
                <a:hlinkClick r:id="rId6" action="ppaction://hlinksldjump"/>
              </a:rPr>
              <a:t>Lexile Measure</a:t>
            </a:r>
            <a:endParaRPr lang="en-US" sz="3600" dirty="0" smtClean="0">
              <a:latin typeface="Bauhaus 93" panose="04030905020B02020C02" pitchFamily="82" charset="0"/>
            </a:endParaRPr>
          </a:p>
          <a:p>
            <a:pPr>
              <a:spcBef>
                <a:spcPts val="0"/>
              </a:spcBef>
            </a:pPr>
            <a:r>
              <a:rPr lang="en-US" sz="3600" dirty="0" smtClean="0">
                <a:latin typeface="Edwardian Script ITC" panose="030303020407070D0804" pitchFamily="66" charset="0"/>
                <a:hlinkClick r:id="rId7" action="ppaction://hlinksldjump"/>
              </a:rPr>
              <a:t>eBook Collection</a:t>
            </a:r>
            <a:endParaRPr lang="en-US" sz="3600" dirty="0" smtClean="0">
              <a:latin typeface="Edwardian Script ITC" panose="030303020407070D0804" pitchFamily="66" charset="0"/>
            </a:endParaRPr>
          </a:p>
          <a:p>
            <a:pPr>
              <a:spcBef>
                <a:spcPts val="0"/>
              </a:spcBef>
            </a:pPr>
            <a:r>
              <a:rPr lang="en-US" sz="3600" dirty="0" smtClean="0">
                <a:latin typeface="Curlz MT" panose="04040404050702020202" pitchFamily="82" charset="0"/>
                <a:hlinkClick r:id="rId8" action="ppaction://hlinksldjump"/>
              </a:rPr>
              <a:t>eBook Recommendations</a:t>
            </a:r>
            <a:endParaRPr lang="en-US" sz="3600" dirty="0" smtClean="0">
              <a:latin typeface="Curlz MT" panose="04040404050702020202" pitchFamily="82" charset="0"/>
            </a:endParaRPr>
          </a:p>
          <a:p>
            <a:pPr>
              <a:spcBef>
                <a:spcPts val="0"/>
              </a:spcBef>
            </a:pPr>
            <a:r>
              <a:rPr lang="en-US" sz="3600" dirty="0" smtClean="0">
                <a:latin typeface="Harlow Solid Italic" panose="04030604020F02020D02" pitchFamily="82" charset="0"/>
                <a:hlinkClick r:id="rId9" action="ppaction://hlinksldjump"/>
              </a:rPr>
              <a:t>Questions and Concerns</a:t>
            </a:r>
            <a:endParaRPr lang="en-US" sz="3600" dirty="0" smtClean="0">
              <a:latin typeface="Harlow Solid Italic" panose="04030604020F02020D02" pitchFamily="82" charset="0"/>
            </a:endParaRPr>
          </a:p>
          <a:p>
            <a:pPr>
              <a:spcBef>
                <a:spcPts val="0"/>
              </a:spcBef>
            </a:pPr>
            <a:endParaRPr lang="en-US" sz="3600" dirty="0" smtClean="0"/>
          </a:p>
          <a:p>
            <a:pPr>
              <a:spcBef>
                <a:spcPts val="0"/>
              </a:spcBef>
            </a:pPr>
            <a:endParaRPr lang="en-US" sz="3600" dirty="0"/>
          </a:p>
        </p:txBody>
      </p:sp>
      <p:pic>
        <p:nvPicPr>
          <p:cNvPr id="91" name="Shape 9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3875" y="2281899"/>
            <a:ext cx="6582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3875" y="5413975"/>
            <a:ext cx="6582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Shape 9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3875" y="4625425"/>
            <a:ext cx="658200" cy="76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228600" y="381000"/>
            <a:ext cx="8763000" cy="762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Lexile Measure (Conti</a:t>
            </a:r>
            <a:r>
              <a:rPr lang="en-US" sz="3600" dirty="0">
                <a:solidFill>
                  <a:schemeClr val="bg1"/>
                </a:solidFill>
              </a:rPr>
              <a:t>.)</a:t>
            </a:r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756045" y="1461959"/>
            <a:ext cx="8235556" cy="510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03200" indent="0" algn="ctr">
              <a:spcBef>
                <a:spcPts val="0"/>
              </a:spcBef>
              <a:buNone/>
            </a:pPr>
            <a:r>
              <a:rPr lang="en-US" sz="2800" u="sng" dirty="0"/>
              <a:t>Example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If a student’s Lexile Measure is </a:t>
            </a:r>
          </a:p>
          <a:p>
            <a:pPr marL="203200" indent="0">
              <a:spcBef>
                <a:spcPts val="0"/>
              </a:spcBef>
              <a:buNone/>
            </a:pPr>
            <a:r>
              <a:rPr lang="en-US" sz="2800" dirty="0"/>
              <a:t> 750L, </a:t>
            </a:r>
            <a:r>
              <a:rPr lang="en-US" sz="2800" dirty="0" smtClean="0"/>
              <a:t>the student’s Lexile range is</a:t>
            </a:r>
          </a:p>
          <a:p>
            <a:pPr marL="203200" indent="0">
              <a:spcBef>
                <a:spcPts val="0"/>
              </a:spcBef>
              <a:buNone/>
            </a:pPr>
            <a:r>
              <a:rPr lang="en-US" sz="2800" dirty="0" smtClean="0"/>
              <a:t>  650L to 800L.</a:t>
            </a:r>
            <a:endParaRPr lang="en-US" sz="2800" dirty="0"/>
          </a:p>
          <a:p>
            <a:pPr lvl="1">
              <a:spcBef>
                <a:spcPts val="0"/>
              </a:spcBef>
            </a:pPr>
            <a:r>
              <a:rPr lang="en-US" sz="2800" dirty="0"/>
              <a:t>Keep in mind that students can</a:t>
            </a:r>
          </a:p>
          <a:p>
            <a:pPr marL="203200" indent="0">
              <a:spcBef>
                <a:spcPts val="0"/>
              </a:spcBef>
              <a:buNone/>
            </a:pPr>
            <a:r>
              <a:rPr lang="en-US" sz="2800" dirty="0"/>
              <a:t>      checkout books 100L below their</a:t>
            </a:r>
          </a:p>
          <a:p>
            <a:pPr marL="203200" indent="0">
              <a:spcBef>
                <a:spcPts val="0"/>
              </a:spcBef>
              <a:buNone/>
            </a:pPr>
            <a:r>
              <a:rPr lang="en-US" sz="2800" dirty="0"/>
              <a:t>      Lexile Measure and 50L above </a:t>
            </a:r>
          </a:p>
          <a:p>
            <a:pPr marL="203200" indent="0">
              <a:spcBef>
                <a:spcPts val="0"/>
              </a:spcBef>
              <a:buNone/>
            </a:pPr>
            <a:r>
              <a:rPr lang="en-US" sz="2800" dirty="0"/>
              <a:t>      their Lexile Measure.</a:t>
            </a:r>
          </a:p>
        </p:txBody>
      </p:sp>
      <p:pic>
        <p:nvPicPr>
          <p:cNvPr id="91" name="Shape 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75" y="2281899"/>
            <a:ext cx="6582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875" y="5413975"/>
            <a:ext cx="6582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Shape 9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875" y="4625425"/>
            <a:ext cx="6582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4200" y="1461959"/>
            <a:ext cx="1733861" cy="539604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514600" y="4947795"/>
            <a:ext cx="2971800" cy="1910205"/>
            <a:chOff x="2514600" y="4947795"/>
            <a:chExt cx="2971800" cy="191020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514600" y="4947795"/>
              <a:ext cx="2971800" cy="1910205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3688741" y="5701222"/>
              <a:ext cx="8738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750</a:t>
              </a: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B306F337-4EB4-40A0-9670-5977F0ABFBEC}"/>
                </a:ext>
              </a:extLst>
            </p:cNvPr>
            <p:cNvGrpSpPr/>
            <p:nvPr/>
          </p:nvGrpSpPr>
          <p:grpSpPr>
            <a:xfrm>
              <a:off x="4261986" y="5630621"/>
              <a:ext cx="513880" cy="104062"/>
              <a:chOff x="4206901" y="3932329"/>
              <a:chExt cx="513880" cy="104062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4394127" y="3932330"/>
                <a:ext cx="133863" cy="103110"/>
              </a:xfrm>
              <a:prstGeom prst="ellipse">
                <a:avLst/>
              </a:prstGeom>
              <a:solidFill>
                <a:srgbClr val="000000"/>
              </a:solidFill>
              <a:ln>
                <a:solidFill>
                  <a:schemeClr val="tx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4586918" y="3933281"/>
                <a:ext cx="133863" cy="103110"/>
              </a:xfrm>
              <a:prstGeom prst="ellipse">
                <a:avLst/>
              </a:prstGeom>
              <a:solidFill>
                <a:srgbClr val="FF3300"/>
              </a:solidFill>
              <a:ln>
                <a:solidFill>
                  <a:srgbClr val="FF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4206901" y="3932329"/>
                <a:ext cx="133863" cy="103110"/>
              </a:xfrm>
              <a:prstGeom prst="ellipse">
                <a:avLst/>
              </a:prstGeom>
              <a:solidFill>
                <a:schemeClr val="tx1">
                  <a:lumMod val="60000"/>
                  <a:lumOff val="40000"/>
                </a:schemeClr>
              </a:solidFill>
              <a:ln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26794C2-8828-4AC0-9D4F-DAA70DA9284B}"/>
                </a:ext>
              </a:extLst>
            </p:cNvPr>
            <p:cNvSpPr/>
            <p:nvPr/>
          </p:nvSpPr>
          <p:spPr>
            <a:xfrm>
              <a:off x="3617292" y="6090211"/>
              <a:ext cx="75678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650</a:t>
              </a:r>
              <a:endParaRPr lang="en-US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598D5DD-C7D9-48A4-A7FC-C0199F2122F0}"/>
                </a:ext>
              </a:extLst>
            </p:cNvPr>
            <p:cNvSpPr txBox="1"/>
            <p:nvPr/>
          </p:nvSpPr>
          <p:spPr>
            <a:xfrm>
              <a:off x="4374078" y="6081643"/>
              <a:ext cx="7567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800</a:t>
              </a:r>
            </a:p>
          </p:txBody>
        </p:sp>
      </p:grpSp>
      <p:sp>
        <p:nvSpPr>
          <p:cNvPr id="8" name="Right Bracket 7"/>
          <p:cNvSpPr/>
          <p:nvPr/>
        </p:nvSpPr>
        <p:spPr>
          <a:xfrm>
            <a:off x="8242128" y="4191000"/>
            <a:ext cx="391802" cy="632791"/>
          </a:xfrm>
          <a:prstGeom prst="rightBracke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92803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eBook Collection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1293736" y="4419600"/>
            <a:ext cx="7206629" cy="2286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2800" dirty="0" smtClean="0">
                <a:solidFill>
                  <a:srgbClr val="FF0000"/>
                </a:solidFill>
              </a:rPr>
              <a:t>LME </a:t>
            </a:r>
            <a:r>
              <a:rPr lang="en-US" sz="2800" dirty="0" smtClean="0">
                <a:solidFill>
                  <a:srgbClr val="FF0000"/>
                </a:solidFill>
              </a:rPr>
              <a:t>now has a collection of eBooks.</a:t>
            </a:r>
          </a:p>
          <a:p>
            <a:pPr>
              <a:spcBef>
                <a:spcPts val="0"/>
              </a:spcBef>
            </a:pPr>
            <a:r>
              <a:rPr lang="en-US" sz="2800" dirty="0" smtClean="0">
                <a:solidFill>
                  <a:srgbClr val="FF0000"/>
                </a:solidFill>
              </a:rPr>
              <a:t>The following slides contain step-by-step instructions for accessing the eBooks.</a:t>
            </a:r>
          </a:p>
          <a:p>
            <a:pPr lvl="1">
              <a:spcBef>
                <a:spcPts val="0"/>
              </a:spcBef>
            </a:pPr>
            <a:r>
              <a:rPr lang="en-US" sz="2800" dirty="0" smtClean="0">
                <a:solidFill>
                  <a:srgbClr val="002060"/>
                </a:solidFill>
              </a:rPr>
              <a:t>Instructions can also be found on the school’s website under media center.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91" name="Shape 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75" y="2281899"/>
            <a:ext cx="6582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875" y="5413975"/>
            <a:ext cx="6582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Shape 9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875" y="4625425"/>
            <a:ext cx="6582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Bitmoji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447800"/>
            <a:ext cx="29718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22297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eBook Collection (Conti.)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2732" y="2877876"/>
            <a:ext cx="3040533" cy="3298099"/>
          </a:xfrm>
          <a:prstGeom prst="rect">
            <a:avLst/>
          </a:prstGeom>
        </p:spPr>
      </p:pic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2800" dirty="0" smtClean="0"/>
              <a:t> Step 1: All students will need to log in to </a:t>
            </a:r>
            <a:r>
              <a:rPr lang="en-US" sz="2800" dirty="0" err="1" smtClean="0"/>
              <a:t>LaunchPad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91" name="Shape 9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875" y="2281899"/>
            <a:ext cx="6582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875" y="5413975"/>
            <a:ext cx="6582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Shape 9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875" y="4625425"/>
            <a:ext cx="658200" cy="76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186951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eBook Collection (Conti.)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2800" dirty="0" smtClean="0"/>
              <a:t> Step 2: Students are to select </a:t>
            </a:r>
            <a:r>
              <a:rPr lang="en-US" sz="2800" u="sng" dirty="0" smtClean="0"/>
              <a:t>Follett Destiny </a:t>
            </a:r>
            <a:r>
              <a:rPr lang="en-US" sz="2800" dirty="0" smtClean="0"/>
              <a:t>on the Dashboard.</a:t>
            </a:r>
            <a:endParaRPr lang="en-US" sz="2800" dirty="0"/>
          </a:p>
        </p:txBody>
      </p:sp>
      <p:pic>
        <p:nvPicPr>
          <p:cNvPr id="91" name="Shape 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75" y="2281899"/>
            <a:ext cx="6582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875" y="5413975"/>
            <a:ext cx="6582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Shape 9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875" y="4625425"/>
            <a:ext cx="6582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6662" y="3429000"/>
            <a:ext cx="1666875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76026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eBook Collection (Conti.)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2800" dirty="0" smtClean="0"/>
              <a:t> Step 3: At the top, each student will need to select the </a:t>
            </a:r>
            <a:r>
              <a:rPr lang="en-US" sz="2800" u="sng" dirty="0" smtClean="0"/>
              <a:t>Catalog</a:t>
            </a:r>
            <a:r>
              <a:rPr lang="en-US" sz="2800" dirty="0" smtClean="0"/>
              <a:t> tab.</a:t>
            </a:r>
            <a:endParaRPr lang="en-US" sz="2800" dirty="0"/>
          </a:p>
        </p:txBody>
      </p:sp>
      <p:pic>
        <p:nvPicPr>
          <p:cNvPr id="91" name="Shape 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75" y="2281899"/>
            <a:ext cx="6582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875" y="5413975"/>
            <a:ext cx="6582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Shape 9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875" y="4625425"/>
            <a:ext cx="658200" cy="762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" name="Group 15"/>
          <p:cNvGrpSpPr/>
          <p:nvPr/>
        </p:nvGrpSpPr>
        <p:grpSpPr>
          <a:xfrm>
            <a:off x="2590800" y="3043899"/>
            <a:ext cx="5196018" cy="3552680"/>
            <a:chOff x="6533208" y="2455441"/>
            <a:chExt cx="5196018" cy="355268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33208" y="2455441"/>
              <a:ext cx="5196018" cy="3552680"/>
            </a:xfrm>
            <a:prstGeom prst="rect">
              <a:avLst/>
            </a:prstGeom>
          </p:spPr>
        </p:pic>
        <p:sp>
          <p:nvSpPr>
            <p:cNvPr id="18" name="Oval 17"/>
            <p:cNvSpPr/>
            <p:nvPr/>
          </p:nvSpPr>
          <p:spPr>
            <a:xfrm>
              <a:off x="7142204" y="2520433"/>
              <a:ext cx="517793" cy="30847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6654313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eBook Collection (Conti.)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2800" dirty="0" smtClean="0"/>
              <a:t> Step 4: On the left, students are to select </a:t>
            </a:r>
            <a:r>
              <a:rPr lang="en-US" sz="2800" u="sng" dirty="0" smtClean="0"/>
              <a:t>Destiny Discover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91" name="Shape 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75" y="2281899"/>
            <a:ext cx="6582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875" y="5413975"/>
            <a:ext cx="6582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Shape 9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875" y="4625425"/>
            <a:ext cx="658200" cy="762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roup 6"/>
          <p:cNvGrpSpPr/>
          <p:nvPr/>
        </p:nvGrpSpPr>
        <p:grpSpPr>
          <a:xfrm>
            <a:off x="1181100" y="2708441"/>
            <a:ext cx="6858000" cy="4353382"/>
            <a:chOff x="914400" y="2514600"/>
            <a:chExt cx="7162800" cy="481058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24000" y="2514600"/>
              <a:ext cx="6553200" cy="4810582"/>
            </a:xfrm>
            <a:prstGeom prst="rect">
              <a:avLst/>
            </a:prstGeom>
          </p:spPr>
        </p:pic>
        <p:cxnSp>
          <p:nvCxnSpPr>
            <p:cNvPr id="4" name="Straight Arrow Connector 3"/>
            <p:cNvCxnSpPr/>
            <p:nvPr/>
          </p:nvCxnSpPr>
          <p:spPr>
            <a:xfrm>
              <a:off x="914400" y="3429000"/>
              <a:ext cx="609600" cy="228600"/>
            </a:xfrm>
            <a:prstGeom prst="straightConnector1">
              <a:avLst/>
            </a:prstGeom>
            <a:ln w="38100">
              <a:solidFill>
                <a:srgbClr val="FF33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0981237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eBook Collection (Conti.)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2800" dirty="0" smtClean="0"/>
              <a:t> Step 5: Students can search for their eBook.</a:t>
            </a:r>
            <a:endParaRPr lang="en-US" sz="2800" dirty="0"/>
          </a:p>
        </p:txBody>
      </p:sp>
      <p:pic>
        <p:nvPicPr>
          <p:cNvPr id="91" name="Shape 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75" y="2281899"/>
            <a:ext cx="6582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875" y="5413975"/>
            <a:ext cx="6582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Shape 9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875" y="4625425"/>
            <a:ext cx="6582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9200" y="2363928"/>
            <a:ext cx="3266007" cy="21260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9506" y="4593894"/>
            <a:ext cx="3278959" cy="21154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9861" y="2366556"/>
            <a:ext cx="3265736" cy="212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43524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eBook Collection (Conti.)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2800" dirty="0" smtClean="0"/>
              <a:t> Step 6: To checkout the eBook, students will need to click </a:t>
            </a:r>
            <a:r>
              <a:rPr lang="en-US" sz="2800" u="sng" dirty="0" smtClean="0"/>
              <a:t>Checkout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91" name="Shape 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75" y="2281899"/>
            <a:ext cx="6582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875" y="5413975"/>
            <a:ext cx="6582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Shape 9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875" y="4625425"/>
            <a:ext cx="6582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6799" y="2735324"/>
            <a:ext cx="7772400" cy="389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30127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eBook Collection (Conti.)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722075" y="1350133"/>
            <a:ext cx="8077199" cy="152883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2800" dirty="0" smtClean="0"/>
              <a:t> Once an eBook has been checked out, the word </a:t>
            </a:r>
            <a:r>
              <a:rPr lang="en-US" sz="2800" u="sng" dirty="0" smtClean="0"/>
              <a:t>Return</a:t>
            </a:r>
            <a:r>
              <a:rPr lang="en-US" sz="2800" dirty="0" smtClean="0"/>
              <a:t> will appear at the bottom and </a:t>
            </a:r>
            <a:r>
              <a:rPr lang="en-US" sz="2800" u="sng" dirty="0" smtClean="0"/>
              <a:t>OUT</a:t>
            </a:r>
            <a:r>
              <a:rPr lang="en-US" sz="2800" dirty="0" smtClean="0"/>
              <a:t> on the left.</a:t>
            </a:r>
            <a:endParaRPr lang="en-US" sz="2800" dirty="0"/>
          </a:p>
        </p:txBody>
      </p:sp>
      <p:pic>
        <p:nvPicPr>
          <p:cNvPr id="91" name="Shape 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75" y="2281899"/>
            <a:ext cx="6582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875" y="5413975"/>
            <a:ext cx="6582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Shape 9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875" y="4625425"/>
            <a:ext cx="65820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90"/>
          <p:cNvSpPr txBox="1">
            <a:spLocks/>
          </p:cNvSpPr>
          <p:nvPr/>
        </p:nvSpPr>
        <p:spPr>
          <a:xfrm>
            <a:off x="722074" y="3948415"/>
            <a:ext cx="8077199" cy="28780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0"/>
              </a:spcBef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3379" y="3115016"/>
            <a:ext cx="8077200" cy="189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93213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eBook Collection (Conti.)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91" name="Shape 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75" y="2281899"/>
            <a:ext cx="6582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875" y="5413975"/>
            <a:ext cx="6582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Shape 9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875" y="4625425"/>
            <a:ext cx="65820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90"/>
          <p:cNvSpPr txBox="1">
            <a:spLocks/>
          </p:cNvSpPr>
          <p:nvPr/>
        </p:nvSpPr>
        <p:spPr>
          <a:xfrm>
            <a:off x="571500" y="1445202"/>
            <a:ext cx="8077199" cy="28780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800" dirty="0" smtClean="0"/>
              <a:t> Students will have two weeks to read and return his/her eBook.</a:t>
            </a:r>
          </a:p>
          <a:p>
            <a:pPr lvl="1">
              <a:spcBef>
                <a:spcPts val="0"/>
              </a:spcBef>
            </a:pPr>
            <a:r>
              <a:rPr lang="en-US" sz="2800" dirty="0" smtClean="0"/>
              <a:t>To return the eBook, they will need to click </a:t>
            </a:r>
            <a:r>
              <a:rPr lang="en-US" sz="2800" u="sng" dirty="0" smtClean="0"/>
              <a:t>Return</a:t>
            </a:r>
            <a:r>
              <a:rPr lang="en-US" sz="2800" dirty="0" smtClean="0"/>
              <a:t>.</a:t>
            </a:r>
          </a:p>
          <a:p>
            <a:pPr lvl="1">
              <a:spcBef>
                <a:spcPts val="0"/>
              </a:spcBef>
            </a:pPr>
            <a:r>
              <a:rPr lang="en-US" sz="2800" dirty="0" smtClean="0"/>
              <a:t>If a student does not return his/her eBook in two weeks, it will be automatically checked in.</a:t>
            </a:r>
            <a:endParaRPr lang="en-US" sz="2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6800" y="4717449"/>
            <a:ext cx="7429499" cy="145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66492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228600" y="381000"/>
            <a:ext cx="8763000" cy="762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3600" dirty="0">
                <a:solidFill>
                  <a:schemeClr val="bg1"/>
                </a:solidFill>
              </a:rPr>
              <a:t>General Information</a:t>
            </a:r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762000" y="1524000"/>
            <a:ext cx="8229600" cy="510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3600" dirty="0"/>
              <a:t>Media </a:t>
            </a:r>
            <a:r>
              <a:rPr lang="en-US" sz="3600" dirty="0" smtClean="0"/>
              <a:t>Specialist (Librarian)</a:t>
            </a:r>
            <a:endParaRPr lang="en-US" sz="3600" dirty="0"/>
          </a:p>
          <a:p>
            <a:pPr lvl="1">
              <a:spcBef>
                <a:spcPts val="0"/>
              </a:spcBef>
            </a:pPr>
            <a:r>
              <a:rPr lang="en-US" sz="3600" dirty="0"/>
              <a:t>Ms. </a:t>
            </a:r>
            <a:r>
              <a:rPr lang="en-US" sz="3600" dirty="0" smtClean="0"/>
              <a:t>Daniels</a:t>
            </a:r>
            <a:endParaRPr lang="en-US" sz="3600" dirty="0"/>
          </a:p>
          <a:p>
            <a:pPr marL="635000" lvl="1" indent="0">
              <a:spcBef>
                <a:spcPts val="0"/>
              </a:spcBef>
              <a:buNone/>
            </a:pPr>
            <a:endParaRPr lang="en-US" sz="3600" dirty="0"/>
          </a:p>
          <a:p>
            <a:pPr>
              <a:spcBef>
                <a:spcPts val="0"/>
              </a:spcBef>
            </a:pPr>
            <a:r>
              <a:rPr lang="en-US" sz="3600" dirty="0"/>
              <a:t>Hours of Operation (Students)</a:t>
            </a:r>
          </a:p>
          <a:p>
            <a:pPr lvl="1">
              <a:spcBef>
                <a:spcPts val="0"/>
              </a:spcBef>
            </a:pPr>
            <a:r>
              <a:rPr lang="en-US" sz="3600" dirty="0" smtClean="0"/>
              <a:t>7</a:t>
            </a:r>
            <a:r>
              <a:rPr lang="en-US" sz="3600" dirty="0" smtClean="0"/>
              <a:t>:30 AM – 3</a:t>
            </a:r>
            <a:r>
              <a:rPr lang="en-US" sz="3600" dirty="0" smtClean="0"/>
              <a:t>:00</a:t>
            </a:r>
            <a:r>
              <a:rPr lang="en-US" sz="3600" dirty="0" smtClean="0"/>
              <a:t> </a:t>
            </a:r>
            <a:r>
              <a:rPr lang="en-US" sz="3600" dirty="0"/>
              <a:t>PM daily</a:t>
            </a:r>
          </a:p>
          <a:p>
            <a:pPr lvl="2">
              <a:spcBef>
                <a:spcPts val="0"/>
              </a:spcBef>
            </a:pPr>
            <a:r>
              <a:rPr lang="en-US" sz="3600" dirty="0"/>
              <a:t>Checkout Ends at </a:t>
            </a:r>
            <a:r>
              <a:rPr lang="en-US" sz="3600" dirty="0" smtClean="0"/>
              <a:t>2:00 </a:t>
            </a:r>
            <a:r>
              <a:rPr lang="en-US" sz="3600" dirty="0"/>
              <a:t>PM</a:t>
            </a:r>
          </a:p>
        </p:txBody>
      </p:sp>
      <p:pic>
        <p:nvPicPr>
          <p:cNvPr id="91" name="Shape 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75" y="2281899"/>
            <a:ext cx="6582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875" y="5413975"/>
            <a:ext cx="6582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Shape 9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875" y="4625425"/>
            <a:ext cx="6582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Picture 6" descr="Bitmoji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987" y="767424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95645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eBook Recommendations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2800" dirty="0" smtClean="0">
                <a:solidFill>
                  <a:srgbClr val="202124"/>
                </a:solidFill>
                <a:latin typeface="Roboto"/>
              </a:rPr>
              <a:t>The media specialist’s goal for the 2020-2021 school year is to enhance the number of eBooks in </a:t>
            </a:r>
            <a:r>
              <a:rPr lang="en-US" sz="2800" dirty="0" smtClean="0">
                <a:solidFill>
                  <a:srgbClr val="202124"/>
                </a:solidFill>
                <a:latin typeface="Roboto"/>
              </a:rPr>
              <a:t>LME’</a:t>
            </a:r>
            <a:r>
              <a:rPr lang="en-US" sz="2800" dirty="0" smtClean="0">
                <a:solidFill>
                  <a:srgbClr val="202124"/>
                </a:solidFill>
                <a:latin typeface="Roboto"/>
              </a:rPr>
              <a:t>s </a:t>
            </a:r>
            <a:r>
              <a:rPr lang="en-US" sz="2800" dirty="0" smtClean="0">
                <a:solidFill>
                  <a:srgbClr val="202124"/>
                </a:solidFill>
                <a:latin typeface="Roboto"/>
              </a:rPr>
              <a:t>eBook collection.</a:t>
            </a:r>
          </a:p>
          <a:p>
            <a:pPr lvl="1">
              <a:spcBef>
                <a:spcPts val="0"/>
              </a:spcBef>
            </a:pPr>
            <a:r>
              <a:rPr lang="en-US" sz="2800" dirty="0" smtClean="0">
                <a:solidFill>
                  <a:srgbClr val="202124"/>
                </a:solidFill>
                <a:latin typeface="Roboto"/>
              </a:rPr>
              <a:t>What </a:t>
            </a:r>
            <a:r>
              <a:rPr lang="en-US" sz="2800" dirty="0">
                <a:solidFill>
                  <a:srgbClr val="202124"/>
                </a:solidFill>
                <a:latin typeface="Roboto"/>
              </a:rPr>
              <a:t>titles would you like to see in </a:t>
            </a:r>
            <a:r>
              <a:rPr lang="en-US" sz="2800" dirty="0" smtClean="0">
                <a:solidFill>
                  <a:srgbClr val="202124"/>
                </a:solidFill>
                <a:latin typeface="Roboto"/>
              </a:rPr>
              <a:t>LME</a:t>
            </a:r>
            <a:r>
              <a:rPr lang="en-US" sz="2800" dirty="0" smtClean="0">
                <a:solidFill>
                  <a:srgbClr val="202124"/>
                </a:solidFill>
                <a:latin typeface="Roboto"/>
              </a:rPr>
              <a:t>’s </a:t>
            </a:r>
            <a:r>
              <a:rPr lang="en-US" sz="2800" dirty="0">
                <a:solidFill>
                  <a:srgbClr val="202124"/>
                </a:solidFill>
                <a:latin typeface="Roboto"/>
              </a:rPr>
              <a:t>eBook Collection? </a:t>
            </a:r>
            <a:endParaRPr lang="en-US" sz="2800" dirty="0" smtClean="0">
              <a:solidFill>
                <a:srgbClr val="202124"/>
              </a:solidFill>
              <a:latin typeface="Roboto"/>
            </a:endParaRPr>
          </a:p>
          <a:p>
            <a:pPr lvl="2">
              <a:spcBef>
                <a:spcPts val="0"/>
              </a:spcBef>
            </a:pPr>
            <a:r>
              <a:rPr lang="en-US" sz="2800" dirty="0" smtClean="0">
                <a:solidFill>
                  <a:srgbClr val="202124"/>
                </a:solidFill>
                <a:latin typeface="Roboto"/>
              </a:rPr>
              <a:t>Example</a:t>
            </a:r>
            <a:r>
              <a:rPr lang="en-US" sz="2800" dirty="0">
                <a:solidFill>
                  <a:srgbClr val="202124"/>
                </a:solidFill>
                <a:latin typeface="Roboto"/>
              </a:rPr>
              <a:t>: Diary of a Wimpy Kid THE </a:t>
            </a:r>
            <a:r>
              <a:rPr lang="en-US" sz="2800" dirty="0" smtClean="0">
                <a:solidFill>
                  <a:srgbClr val="202124"/>
                </a:solidFill>
                <a:latin typeface="Roboto"/>
              </a:rPr>
              <a:t>MELTDOWN</a:t>
            </a:r>
          </a:p>
          <a:p>
            <a:pPr>
              <a:spcBef>
                <a:spcPts val="0"/>
              </a:spcBef>
            </a:pPr>
            <a:endParaRPr lang="en-US" sz="2800" dirty="0"/>
          </a:p>
        </p:txBody>
      </p:sp>
      <p:pic>
        <p:nvPicPr>
          <p:cNvPr id="91" name="Shape 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75" y="2281899"/>
            <a:ext cx="6582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875" y="5413975"/>
            <a:ext cx="6582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Shape 9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875" y="4625425"/>
            <a:ext cx="658200" cy="76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666741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eBook Recommendations (Conti.)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2800" dirty="0" smtClean="0">
                <a:solidFill>
                  <a:srgbClr val="202124"/>
                </a:solidFill>
                <a:latin typeface="Roboto"/>
              </a:rPr>
              <a:t>In order to make </a:t>
            </a:r>
            <a:r>
              <a:rPr lang="en-US" sz="2800" dirty="0">
                <a:solidFill>
                  <a:srgbClr val="202124"/>
                </a:solidFill>
                <a:latin typeface="Roboto"/>
              </a:rPr>
              <a:t>your </a:t>
            </a:r>
            <a:r>
              <a:rPr lang="en-US" sz="2800" dirty="0" smtClean="0">
                <a:solidFill>
                  <a:srgbClr val="202124"/>
                </a:solidFill>
                <a:latin typeface="Roboto"/>
              </a:rPr>
              <a:t>recommendations, click on the picture below or log on to the </a:t>
            </a:r>
            <a:r>
              <a:rPr lang="en-US" sz="2800" dirty="0">
                <a:solidFill>
                  <a:srgbClr val="202124"/>
                </a:solidFill>
                <a:latin typeface="Roboto"/>
              </a:rPr>
              <a:t>Internet and go to:  </a:t>
            </a:r>
            <a:r>
              <a:rPr lang="en-US" sz="2800" dirty="0">
                <a:solidFill>
                  <a:srgbClr val="202124"/>
                </a:solidFill>
                <a:latin typeface="Roboto"/>
                <a:hlinkClick r:id="rId3"/>
              </a:rPr>
              <a:t>https://</a:t>
            </a:r>
            <a:r>
              <a:rPr lang="en-US" sz="2800" dirty="0" smtClean="0">
                <a:solidFill>
                  <a:srgbClr val="202124"/>
                </a:solidFill>
                <a:latin typeface="Roboto"/>
                <a:hlinkClick r:id="rId3"/>
              </a:rPr>
              <a:t>www.rcboe.org/Page/60696</a:t>
            </a:r>
            <a:r>
              <a:rPr lang="en-US" sz="2800" dirty="0" smtClean="0">
                <a:solidFill>
                  <a:srgbClr val="202124"/>
                </a:solidFill>
                <a:latin typeface="Roboto"/>
              </a:rPr>
              <a:t>. </a:t>
            </a:r>
            <a:endParaRPr lang="en-US" sz="2800" dirty="0"/>
          </a:p>
        </p:txBody>
      </p:sp>
      <p:pic>
        <p:nvPicPr>
          <p:cNvPr id="91" name="Shape 9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875" y="2281899"/>
            <a:ext cx="6582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875" y="5413975"/>
            <a:ext cx="6582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Shape 9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875" y="4625425"/>
            <a:ext cx="6582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057" y="3657600"/>
            <a:ext cx="3147883" cy="236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27495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Shape 1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75" y="2281899"/>
            <a:ext cx="6582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Shape 1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875" y="5413975"/>
            <a:ext cx="6582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Shape 14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875" y="4625425"/>
            <a:ext cx="65820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143"/>
          <p:cNvSpPr txBox="1">
            <a:spLocks noGrp="1"/>
          </p:cNvSpPr>
          <p:nvPr>
            <p:ph type="title"/>
          </p:nvPr>
        </p:nvSpPr>
        <p:spPr>
          <a:xfrm>
            <a:off x="190499" y="143599"/>
            <a:ext cx="8763000" cy="914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Questions/Concerns should be emailed to </a:t>
            </a:r>
            <a:r>
              <a:rPr lang="en-US" sz="36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danieal</a:t>
            </a:r>
            <a:r>
              <a:rPr lang="en-US" sz="36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@boe.Richmond.k12.ga.us</a:t>
            </a:r>
            <a:endParaRPr sz="36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148" name="Picture 4" descr="any question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24" y="1600200"/>
            <a:ext cx="446394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766316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228600" y="381000"/>
            <a:ext cx="8763000" cy="762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en-US" sz="3600" dirty="0">
                <a:solidFill>
                  <a:schemeClr val="bg1"/>
                </a:solidFill>
              </a:rPr>
              <a:t>General Information (Conti.)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914400" y="1524000"/>
            <a:ext cx="8077199" cy="4724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630238" indent="-427038"/>
            <a:r>
              <a:rPr lang="en-US" sz="3200" dirty="0"/>
              <a:t>No food or drinks are allowed in the media center.</a:t>
            </a:r>
          </a:p>
          <a:p>
            <a:pPr marL="630238" indent="-427038"/>
            <a:r>
              <a:rPr lang="en-US" sz="3200" dirty="0"/>
              <a:t>Keep the media center clean and neat.</a:t>
            </a:r>
          </a:p>
          <a:p>
            <a:pPr marL="1030288" lvl="1" indent="-427038"/>
            <a:r>
              <a:rPr lang="en-US" sz="3200" dirty="0"/>
              <a:t>Students are to push their chair under the table or computer workstation when they get up.</a:t>
            </a:r>
            <a:endParaRPr sz="3200" dirty="0"/>
          </a:p>
        </p:txBody>
      </p:sp>
      <p:pic>
        <p:nvPicPr>
          <p:cNvPr id="136" name="Shape 1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75" y="2281899"/>
            <a:ext cx="6582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Shape 1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875" y="5413975"/>
            <a:ext cx="6582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Shape 1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875" y="4625425"/>
            <a:ext cx="658200" cy="76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228600" y="381000"/>
            <a:ext cx="8763000" cy="762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3600" dirty="0">
                <a:solidFill>
                  <a:schemeClr val="bg1"/>
                </a:solidFill>
              </a:rPr>
              <a:t>General Information (Conti.)</a:t>
            </a:r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914401" y="1447800"/>
            <a:ext cx="8077199" cy="510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3600" dirty="0"/>
              <a:t>Students are allowed to visit the media center </a:t>
            </a:r>
            <a:r>
              <a:rPr lang="en-US" sz="3600" dirty="0" smtClean="0">
                <a:solidFill>
                  <a:srgbClr val="FF0000"/>
                </a:solidFill>
              </a:rPr>
              <a:t>individually</a:t>
            </a:r>
            <a:r>
              <a:rPr lang="en-US" sz="3600" dirty="0" smtClean="0"/>
              <a:t> or in </a:t>
            </a:r>
            <a:r>
              <a:rPr lang="en-US" sz="3600" dirty="0" smtClean="0">
                <a:solidFill>
                  <a:srgbClr val="FF0000"/>
                </a:solidFill>
              </a:rPr>
              <a:t>small groups</a:t>
            </a:r>
            <a:r>
              <a:rPr lang="en-US" sz="3600" dirty="0" smtClean="0"/>
              <a:t> (no more than 3) to checkout library books.</a:t>
            </a:r>
          </a:p>
          <a:p>
            <a:pPr lvl="1">
              <a:spcBef>
                <a:spcPts val="0"/>
              </a:spcBef>
            </a:pPr>
            <a:r>
              <a:rPr lang="en-US" sz="3400" dirty="0" smtClean="0"/>
              <a:t>If </a:t>
            </a:r>
            <a:r>
              <a:rPr lang="en-US" sz="3400" dirty="0"/>
              <a:t>students visit the media center </a:t>
            </a:r>
            <a:r>
              <a:rPr lang="en-US" sz="3400" dirty="0" smtClean="0"/>
              <a:t>individually or in a small group, </a:t>
            </a:r>
            <a:r>
              <a:rPr lang="en-US" sz="3400" dirty="0"/>
              <a:t>they must have a pass from their </a:t>
            </a:r>
            <a:r>
              <a:rPr lang="en-US" sz="3400" dirty="0" smtClean="0"/>
              <a:t>teacher. </a:t>
            </a:r>
            <a:endParaRPr lang="en-US" sz="3400" dirty="0"/>
          </a:p>
        </p:txBody>
      </p:sp>
      <p:pic>
        <p:nvPicPr>
          <p:cNvPr id="91" name="Shape 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75" y="2281899"/>
            <a:ext cx="6582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875" y="5413975"/>
            <a:ext cx="6582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Shape 9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875" y="4625425"/>
            <a:ext cx="6582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Picture 6" descr="Chalkboard Brights Magnetic Hall Pass - These colorful hall passes feature a magnetic back so they can always be within reach. Attach the magnetic passes to metal cabinets, doors, or any magnetically receptive surface. Measures x Future Classroom, Classroom Themes, Hall Pass, Teacher Created Resources, End Of School Year, Neon Colors, Chalkboard, Magnets, Metal Cabinet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801" y="5413975"/>
            <a:ext cx="3182597" cy="125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96011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228600" y="381000"/>
            <a:ext cx="8763000" cy="762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3600" dirty="0">
                <a:solidFill>
                  <a:schemeClr val="bg1"/>
                </a:solidFill>
              </a:rPr>
              <a:t>General Information (Conti.)</a:t>
            </a:r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722075" y="1481959"/>
            <a:ext cx="8269525" cy="529302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3600" dirty="0"/>
              <a:t>Students are </a:t>
            </a:r>
            <a:r>
              <a:rPr lang="en-US" sz="3600" dirty="0" smtClean="0"/>
              <a:t>also allowed </a:t>
            </a:r>
            <a:r>
              <a:rPr lang="en-US" sz="3600" dirty="0"/>
              <a:t>to visit </a:t>
            </a:r>
            <a:r>
              <a:rPr lang="en-US" sz="3600" dirty="0" smtClean="0"/>
              <a:t>the media center with their </a:t>
            </a:r>
            <a:r>
              <a:rPr lang="en-US" sz="3600" dirty="0" smtClean="0">
                <a:solidFill>
                  <a:srgbClr val="FF0000"/>
                </a:solidFill>
              </a:rPr>
              <a:t>class</a:t>
            </a:r>
            <a:r>
              <a:rPr lang="en-US" sz="3600" dirty="0" smtClean="0"/>
              <a:t> for lessons (Information Literacy, Makerspace, and Coding).</a:t>
            </a:r>
          </a:p>
          <a:p>
            <a:pPr lvl="1">
              <a:spcBef>
                <a:spcPts val="0"/>
              </a:spcBef>
            </a:pPr>
            <a:r>
              <a:rPr lang="en-US" sz="3600" dirty="0" smtClean="0"/>
              <a:t>Story time will be via Zoom or Teams and is for Pre-K and Kindergarten classes only.</a:t>
            </a:r>
          </a:p>
        </p:txBody>
      </p:sp>
      <p:pic>
        <p:nvPicPr>
          <p:cNvPr id="91" name="Shape 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75" y="2281899"/>
            <a:ext cx="6582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875" y="5413975"/>
            <a:ext cx="6582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Shape 9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875" y="4625425"/>
            <a:ext cx="658200" cy="76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025686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228600" y="381000"/>
            <a:ext cx="8763000" cy="762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3600" dirty="0">
                <a:solidFill>
                  <a:schemeClr val="bg1"/>
                </a:solidFill>
              </a:rPr>
              <a:t>General Information (Conti.)</a:t>
            </a:r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722075" y="1481959"/>
            <a:ext cx="8269525" cy="529302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1">
              <a:spcBef>
                <a:spcPts val="0"/>
              </a:spcBef>
            </a:pPr>
            <a:r>
              <a:rPr lang="en-US" sz="3400" dirty="0" smtClean="0"/>
              <a:t>Teachers will use the sign-up sheets on the school’s website to schedule lessons and story time.</a:t>
            </a:r>
            <a:endParaRPr lang="en-US" sz="3400" dirty="0"/>
          </a:p>
        </p:txBody>
      </p:sp>
      <p:pic>
        <p:nvPicPr>
          <p:cNvPr id="91" name="Shape 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75" y="2281899"/>
            <a:ext cx="6582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875" y="5413975"/>
            <a:ext cx="6582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Shape 9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875" y="4625425"/>
            <a:ext cx="6582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4600" y="3453068"/>
            <a:ext cx="4191000" cy="310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43226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207817" y="348136"/>
            <a:ext cx="8763000" cy="762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en-US" sz="3600" dirty="0">
                <a:solidFill>
                  <a:schemeClr val="bg1"/>
                </a:solidFill>
              </a:rPr>
              <a:t>Rituals and Routines</a:t>
            </a: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762000" y="1524000"/>
            <a:ext cx="8229599" cy="1066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sz="3200" dirty="0"/>
              <a:t>Students are to enter the media center quietly and use their indoor voice during their entire visit.</a:t>
            </a:r>
          </a:p>
        </p:txBody>
      </p:sp>
      <p:pic>
        <p:nvPicPr>
          <p:cNvPr id="100" name="Shape 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75" y="2281899"/>
            <a:ext cx="6582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875" y="5413975"/>
            <a:ext cx="6582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875" y="4625425"/>
            <a:ext cx="6582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1542" y="3352800"/>
            <a:ext cx="2495550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689642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207817" y="348136"/>
            <a:ext cx="8763000" cy="762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en-US" sz="3600" dirty="0">
                <a:solidFill>
                  <a:schemeClr val="bg1"/>
                </a:solidFill>
              </a:rPr>
              <a:t>Rituals and </a:t>
            </a:r>
            <a:r>
              <a:rPr lang="en-US" sz="3600" dirty="0" smtClean="0">
                <a:solidFill>
                  <a:schemeClr val="bg1"/>
                </a:solidFill>
              </a:rPr>
              <a:t>Routines (Conti.)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762000" y="1524000"/>
            <a:ext cx="8229599" cy="1066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sz="3200" dirty="0" smtClean="0"/>
              <a:t>After entering the media center, all students </a:t>
            </a:r>
            <a:r>
              <a:rPr lang="en-US" sz="3200" u="sng" dirty="0" smtClean="0">
                <a:solidFill>
                  <a:srgbClr val="FF0000"/>
                </a:solidFill>
              </a:rPr>
              <a:t>must</a:t>
            </a:r>
            <a:r>
              <a:rPr lang="en-US" sz="3200" dirty="0" smtClean="0"/>
              <a:t> sanitize their hands with hand sanitizer. </a:t>
            </a:r>
            <a:endParaRPr lang="en-US" sz="3200" dirty="0"/>
          </a:p>
        </p:txBody>
      </p:sp>
      <p:pic>
        <p:nvPicPr>
          <p:cNvPr id="100" name="Shape 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75" y="2281899"/>
            <a:ext cx="6582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875" y="5413975"/>
            <a:ext cx="6582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875" y="4625425"/>
            <a:ext cx="6582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8 oz Top Pump Hand Sanitizers | HS00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429000"/>
            <a:ext cx="2905783" cy="2905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25237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build="p"/>
    </p:bldLst>
  </p:timing>
</p:sld>
</file>

<file path=ppt/theme/theme1.xml><?xml version="1.0" encoding="utf-8"?>
<a:theme xmlns:a="http://schemas.openxmlformats.org/drawingml/2006/main" name="Library collage design template">
  <a:themeElements>
    <a:clrScheme name="">
      <a:dk1>
        <a:srgbClr val="000066"/>
      </a:dk1>
      <a:lt1>
        <a:srgbClr val="FFFFFF"/>
      </a:lt1>
      <a:dk2>
        <a:srgbClr val="FFFFFF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56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2757</TotalTime>
  <Words>1063</Words>
  <Application>Microsoft Office PowerPoint</Application>
  <PresentationFormat>On-screen Show (4:3)</PresentationFormat>
  <Paragraphs>122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4" baseType="lpstr">
      <vt:lpstr>Arial</vt:lpstr>
      <vt:lpstr>Bauhaus 93</vt:lpstr>
      <vt:lpstr>Calibri</vt:lpstr>
      <vt:lpstr>Chiller</vt:lpstr>
      <vt:lpstr>Curlz MT</vt:lpstr>
      <vt:lpstr>Edwardian Script ITC</vt:lpstr>
      <vt:lpstr>Gigi</vt:lpstr>
      <vt:lpstr>Harlow Solid Italic</vt:lpstr>
      <vt:lpstr>Jokerman</vt:lpstr>
      <vt:lpstr>Roboto</vt:lpstr>
      <vt:lpstr>Times New Roman</vt:lpstr>
      <vt:lpstr>Library collage design template</vt:lpstr>
      <vt:lpstr>Welcome to the LME Media Center</vt:lpstr>
      <vt:lpstr>Media Center Orientation</vt:lpstr>
      <vt:lpstr>General Information</vt:lpstr>
      <vt:lpstr>General Information (Conti.)</vt:lpstr>
      <vt:lpstr>General Information (Conti.)</vt:lpstr>
      <vt:lpstr>General Information (Conti.)</vt:lpstr>
      <vt:lpstr>General Information (Conti.)</vt:lpstr>
      <vt:lpstr>Rituals and Routines</vt:lpstr>
      <vt:lpstr>Rituals and Routines (Conti.)</vt:lpstr>
      <vt:lpstr>Rituals and Routines (Conti.)</vt:lpstr>
      <vt:lpstr>Rituals and Routines (Conti.)</vt:lpstr>
      <vt:lpstr>Rituals and Routines (Conti.)</vt:lpstr>
      <vt:lpstr>Rituals and Routines (Conti.)</vt:lpstr>
      <vt:lpstr>Rituals and Routines (Conti.)</vt:lpstr>
      <vt:lpstr>Rituals and Routines (Conti.)</vt:lpstr>
      <vt:lpstr>Borrowing Library Books from the Media Center</vt:lpstr>
      <vt:lpstr>Borrowing Library Books from the Media Center (Conti.)</vt:lpstr>
      <vt:lpstr>Borrowing Library Books from the Media Center (Conti.)</vt:lpstr>
      <vt:lpstr>Lexile Measure</vt:lpstr>
      <vt:lpstr>Lexile Measure (Conti.)</vt:lpstr>
      <vt:lpstr>eBook Collection</vt:lpstr>
      <vt:lpstr>eBook Collection (Conti.)</vt:lpstr>
      <vt:lpstr>eBook Collection (Conti.)</vt:lpstr>
      <vt:lpstr>eBook Collection (Conti.)</vt:lpstr>
      <vt:lpstr>eBook Collection (Conti.)</vt:lpstr>
      <vt:lpstr>eBook Collection (Conti.)</vt:lpstr>
      <vt:lpstr>eBook Collection (Conti.)</vt:lpstr>
      <vt:lpstr>eBook Collection (Conti.)</vt:lpstr>
      <vt:lpstr>eBook Collection (Conti.)</vt:lpstr>
      <vt:lpstr>eBook Recommendations</vt:lpstr>
      <vt:lpstr>eBook Recommendations (Conti.)</vt:lpstr>
      <vt:lpstr>Questions/Concerns should be emailed to danieal@boe.Richmond.k12.ga.us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CSonna</dc:title>
  <dc:creator>user</dc:creator>
  <cp:lastModifiedBy>Administrator</cp:lastModifiedBy>
  <cp:revision>260</cp:revision>
  <cp:lastPrinted>2018-05-17T17:30:16Z</cp:lastPrinted>
  <dcterms:modified xsi:type="dcterms:W3CDTF">2020-10-04T17:43:37Z</dcterms:modified>
</cp:coreProperties>
</file>